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Ex1.xml" ContentType="application/vnd.ms-office.chartex+xml"/>
  <Override PartName="/ppt/charts/style3.xml" ContentType="application/vnd.ms-office.chartstyle+xml"/>
  <Override PartName="/ppt/charts/colors3.xml" ContentType="application/vnd.ms-office.chartcolorstyle+xml"/>
  <Override PartName="/ppt/charts/chart3.xml" ContentType="application/vnd.openxmlformats-officedocument.drawingml.chart+xml"/>
  <Override PartName="/ppt/charts/style4.xml" ContentType="application/vnd.ms-office.chartstyle+xml"/>
  <Override PartName="/ppt/charts/colors4.xml" ContentType="application/vnd.ms-office.chartcolorstyle+xml"/>
  <Override PartName="/ppt/tags/tag4.xml" ContentType="application/vnd.openxmlformats-officedocument.presentationml.tags+xml"/>
  <Override PartName="/ppt/notesSlides/notesSlide10.xml" ContentType="application/vnd.openxmlformats-officedocument.presentationml.notesSlide+xml"/>
  <Override PartName="/ppt/charts/chart4.xml" ContentType="application/vnd.openxmlformats-officedocument.drawingml.chart+xml"/>
  <Override PartName="/ppt/charts/style5.xml" ContentType="application/vnd.ms-office.chartstyle+xml"/>
  <Override PartName="/ppt/charts/colors5.xml" ContentType="application/vnd.ms-office.chartcolorstyle+xml"/>
  <Override PartName="/ppt/charts/chart5.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notesMasterIdLst>
    <p:notesMasterId r:id="rId23"/>
  </p:notesMasterIdLst>
  <p:sldIdLst>
    <p:sldId id="418" r:id="rId5"/>
    <p:sldId id="287" r:id="rId6"/>
    <p:sldId id="9723" r:id="rId7"/>
    <p:sldId id="9727" r:id="rId8"/>
    <p:sldId id="9728" r:id="rId9"/>
    <p:sldId id="9724" r:id="rId10"/>
    <p:sldId id="9729" r:id="rId11"/>
    <p:sldId id="9725" r:id="rId12"/>
    <p:sldId id="9730" r:id="rId13"/>
    <p:sldId id="5927" r:id="rId14"/>
    <p:sldId id="5928" r:id="rId15"/>
    <p:sldId id="9735" r:id="rId16"/>
    <p:sldId id="9630" r:id="rId17"/>
    <p:sldId id="5930" r:id="rId18"/>
    <p:sldId id="9732" r:id="rId19"/>
    <p:sldId id="9733" r:id="rId20"/>
    <p:sldId id="9734" r:id="rId21"/>
    <p:sldId id="9731" r:id="rId22"/>
  </p:sldIdLst>
  <p:sldSz cx="12192000" cy="6858000"/>
  <p:notesSz cx="6858000" cy="9144000"/>
  <p:custDataLst>
    <p:tags r:id="rId24"/>
  </p:custDataLst>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7758F88-CE89-05D9-9D42-5C1B93CD0AAC}" name="Karin Guns" initials="KG" userId="S::Karin.Guns@greenyard.group::601baa6a-d2f0-4274-8029-3710e5c52f84" providerId="AD"/>
  <p188:author id="{5BC9CBAB-06F3-4B19-DDBD-F8E0C362D6F7}" name="Dennis Duinslaeger" initials="DD" userId="S::Dennis.Duinslaeger@greenyard.group::10b88289-00e7-4d34-bd00-1730903cb15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yla Ysebaert" initials="AY" lastIdx="2" clrIdx="0">
    <p:extLst>
      <p:ext uri="{19B8F6BF-5375-455C-9EA6-DF929625EA0E}">
        <p15:presenceInfo xmlns:p15="http://schemas.microsoft.com/office/powerpoint/2012/main" userId="S::Ayla.Ysebaert@greenyard.group::22a57f6e-3798-4449-97b8-f88c8ffe41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32" autoAdjust="0"/>
    <p:restoredTop sz="93792" autoAdjust="0"/>
  </p:normalViewPr>
  <p:slideViewPr>
    <p:cSldViewPr showGuides="1">
      <p:cViewPr varScale="1">
        <p:scale>
          <a:sx n="63" d="100"/>
          <a:sy n="63" d="100"/>
        </p:scale>
        <p:origin x="1012" y="64"/>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solidFill>
                <a:latin typeface="+mn-lt"/>
                <a:ea typeface="+mn-ea"/>
                <a:cs typeface="+mn-cs"/>
              </a:defRPr>
            </a:pPr>
            <a:r>
              <a:rPr lang="en-GB" sz="1400" b="1" i="0" baseline="0" dirty="0">
                <a:solidFill>
                  <a:schemeClr val="tx1"/>
                </a:solidFill>
                <a:effectLst/>
              </a:rPr>
              <a:t>Stable Net Result, the higher operating result was offset by the increase in interest rates and the higher depreciations</a:t>
            </a:r>
            <a:endParaRPr lang="en-GB" sz="1400" dirty="0">
              <a:solidFill>
                <a:schemeClr val="tx1"/>
              </a:solidFill>
              <a:effectLst/>
            </a:endParaRPr>
          </a:p>
        </c:rich>
      </c:tx>
      <c:layout>
        <c:manualLayout>
          <c:xMode val="edge"/>
          <c:yMode val="edge"/>
          <c:x val="0.12240912076649779"/>
          <c:y val="1.1238530283414495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2.0046319680531915E-2"/>
          <c:y val="0.25562346078200454"/>
          <c:w val="0.86236827412736783"/>
          <c:h val="0.60560158965525668"/>
        </c:manualLayout>
      </c:layout>
      <c:barChart>
        <c:barDir val="col"/>
        <c:grouping val="clustered"/>
        <c:varyColors val="0"/>
        <c:ser>
          <c:idx val="0"/>
          <c:order val="0"/>
          <c:tx>
            <c:strRef>
              <c:f>Sheet1!$B$1</c:f>
              <c:strCache>
                <c:ptCount val="1"/>
                <c:pt idx="0">
                  <c:v>Net result</c:v>
                </c:pt>
              </c:strCache>
            </c:strRef>
          </c:tx>
          <c:spPr>
            <a:solidFill>
              <a:schemeClr val="accent1"/>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BDB2-41E9-BA61-79BA2D5D4077}"/>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3-BDB2-41E9-BA61-79BA2D5D4077}"/>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H1 22/23</c:v>
                </c:pt>
                <c:pt idx="1">
                  <c:v>H1 23/24</c:v>
                </c:pt>
              </c:strCache>
            </c:strRef>
          </c:cat>
          <c:val>
            <c:numRef>
              <c:f>Sheet1!$B$2:$B$3</c:f>
              <c:numCache>
                <c:formatCode>0.0</c:formatCode>
                <c:ptCount val="2"/>
                <c:pt idx="0" formatCode="General">
                  <c:v>7.1</c:v>
                </c:pt>
                <c:pt idx="1">
                  <c:v>7</c:v>
                </c:pt>
              </c:numCache>
            </c:numRef>
          </c:val>
          <c:extLst>
            <c:ext xmlns:c16="http://schemas.microsoft.com/office/drawing/2014/chart" uri="{C3380CC4-5D6E-409C-BE32-E72D297353CC}">
              <c16:uniqueId val="{00000004-BDB2-41E9-BA61-79BA2D5D4077}"/>
            </c:ext>
          </c:extLst>
        </c:ser>
        <c:dLbls>
          <c:showLegendKey val="0"/>
          <c:showVal val="0"/>
          <c:showCatName val="0"/>
          <c:showSerName val="0"/>
          <c:showPercent val="0"/>
          <c:showBubbleSize val="0"/>
        </c:dLbls>
        <c:gapWidth val="162"/>
        <c:overlap val="-27"/>
        <c:axId val="1172626399"/>
        <c:axId val="1172627231"/>
      </c:barChart>
      <c:catAx>
        <c:axId val="117262639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172627231"/>
        <c:crosses val="autoZero"/>
        <c:auto val="1"/>
        <c:lblAlgn val="ctr"/>
        <c:lblOffset val="100"/>
        <c:noMultiLvlLbl val="0"/>
      </c:catAx>
      <c:valAx>
        <c:axId val="1172627231"/>
        <c:scaling>
          <c:orientation val="minMax"/>
          <c:max val="10"/>
          <c:min val="0"/>
        </c:scaling>
        <c:delete val="1"/>
        <c:axPos val="l"/>
        <c:majorGridlines>
          <c:spPr>
            <a:ln w="9525" cap="flat" cmpd="sng" algn="ctr">
              <a:noFill/>
              <a:round/>
            </a:ln>
            <a:effectLst/>
          </c:spPr>
        </c:majorGridlines>
        <c:numFmt formatCode="General" sourceLinked="1"/>
        <c:majorTickMark val="out"/>
        <c:minorTickMark val="none"/>
        <c:tickLblPos val="nextTo"/>
        <c:crossAx val="1172626399"/>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GB" sz="1400" b="1" i="0" baseline="0" dirty="0" err="1">
                <a:solidFill>
                  <a:schemeClr val="tx1"/>
                </a:solidFill>
                <a:effectLst/>
              </a:rPr>
              <a:t>Adj</a:t>
            </a:r>
            <a:r>
              <a:rPr lang="en-GB" sz="1400" b="1" i="0" baseline="0" dirty="0">
                <a:solidFill>
                  <a:schemeClr val="tx1"/>
                </a:solidFill>
                <a:effectLst/>
              </a:rPr>
              <a:t> EBITDA increase with 12,3% thanks to strong processing in Long Fresh and higher compensation for interest costs and depreciations under the ICR models</a:t>
            </a:r>
            <a:endParaRPr lang="en-GB" sz="1400" b="1" i="0" u="none" strike="noStrike" kern="1200" spc="0" baseline="0" dirty="0">
              <a:solidFill>
                <a:schemeClr val="tx1"/>
              </a:solidFill>
              <a:effectLst/>
              <a:latin typeface="+mn-lt"/>
              <a:ea typeface="+mn-ea"/>
              <a:cs typeface="+mn-cs"/>
            </a:endParaRPr>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0046319680531915E-2"/>
          <c:y val="0.25562346078200454"/>
          <c:w val="0.86236827412736783"/>
          <c:h val="0.60560158965525668"/>
        </c:manualLayout>
      </c:layout>
      <c:barChart>
        <c:barDir val="col"/>
        <c:grouping val="clustered"/>
        <c:varyColors val="0"/>
        <c:ser>
          <c:idx val="0"/>
          <c:order val="0"/>
          <c:tx>
            <c:strRef>
              <c:f>Sheet1!$B$1</c:f>
              <c:strCache>
                <c:ptCount val="1"/>
                <c:pt idx="0">
                  <c:v>Adj EBITDA</c:v>
                </c:pt>
              </c:strCache>
            </c:strRef>
          </c:tx>
          <c:spPr>
            <a:solidFill>
              <a:schemeClr val="accent1"/>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5-0857-432F-9808-20F621361020}"/>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4-0857-432F-9808-20F621361020}"/>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H1 22/23</c:v>
                </c:pt>
                <c:pt idx="1">
                  <c:v>H1 23/24</c:v>
                </c:pt>
              </c:strCache>
            </c:strRef>
          </c:cat>
          <c:val>
            <c:numRef>
              <c:f>Sheet1!$B$2:$B$3</c:f>
              <c:numCache>
                <c:formatCode>General</c:formatCode>
                <c:ptCount val="2"/>
                <c:pt idx="0">
                  <c:v>80.400000000000006</c:v>
                </c:pt>
                <c:pt idx="1">
                  <c:v>90.3</c:v>
                </c:pt>
              </c:numCache>
            </c:numRef>
          </c:val>
          <c:extLst>
            <c:ext xmlns:c16="http://schemas.microsoft.com/office/drawing/2014/chart" uri="{C3380CC4-5D6E-409C-BE32-E72D297353CC}">
              <c16:uniqueId val="{00000000-0857-432F-9808-20F621361020}"/>
            </c:ext>
          </c:extLst>
        </c:ser>
        <c:dLbls>
          <c:showLegendKey val="0"/>
          <c:showVal val="0"/>
          <c:showCatName val="0"/>
          <c:showSerName val="0"/>
          <c:showPercent val="0"/>
          <c:showBubbleSize val="0"/>
        </c:dLbls>
        <c:gapWidth val="162"/>
        <c:overlap val="-27"/>
        <c:axId val="1172626399"/>
        <c:axId val="1172627231"/>
      </c:barChart>
      <c:catAx>
        <c:axId val="11726263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172627231"/>
        <c:crosses val="autoZero"/>
        <c:auto val="1"/>
        <c:lblAlgn val="ctr"/>
        <c:lblOffset val="100"/>
        <c:noMultiLvlLbl val="0"/>
      </c:catAx>
      <c:valAx>
        <c:axId val="1172627231"/>
        <c:scaling>
          <c:orientation val="minMax"/>
          <c:max val="100"/>
          <c:min val="65"/>
        </c:scaling>
        <c:delete val="1"/>
        <c:axPos val="l"/>
        <c:majorGridlines>
          <c:spPr>
            <a:ln w="9525" cap="flat" cmpd="sng" algn="ctr">
              <a:noFill/>
              <a:round/>
            </a:ln>
            <a:effectLst/>
          </c:spPr>
        </c:majorGridlines>
        <c:numFmt formatCode="General" sourceLinked="1"/>
        <c:majorTickMark val="out"/>
        <c:minorTickMark val="none"/>
        <c:tickLblPos val="nextTo"/>
        <c:crossAx val="1172626399"/>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862" b="0" i="0" u="none" strike="noStrike" kern="1200" spc="0" baseline="0">
                <a:solidFill>
                  <a:srgbClr val="000000">
                    <a:lumMod val="65000"/>
                    <a:lumOff val="35000"/>
                  </a:srgbClr>
                </a:solidFill>
                <a:latin typeface="+mn-lt"/>
                <a:ea typeface="+mn-ea"/>
                <a:cs typeface="+mn-cs"/>
              </a:defRPr>
            </a:pPr>
            <a:r>
              <a:rPr lang="en-GB" sz="1400" b="1" i="0" baseline="0" dirty="0">
                <a:solidFill>
                  <a:schemeClr val="tx1"/>
                </a:solidFill>
                <a:effectLst/>
              </a:rPr>
              <a:t>Strong reduction of leverage to 2,4x thanks to higher EBITDA and lower NFD</a:t>
            </a:r>
            <a:endParaRPr lang="en-GB" sz="1400" i="0" dirty="0">
              <a:solidFill>
                <a:schemeClr val="tx1"/>
              </a:solidFill>
              <a:effectLst/>
            </a:endParaRPr>
          </a:p>
        </c:rich>
      </c:tx>
      <c:layout>
        <c:manualLayout>
          <c:xMode val="edge"/>
          <c:yMode val="edge"/>
          <c:x val="0.14174932300145635"/>
          <c:y val="2.8303568775443495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862" b="0" i="0" u="none" strike="noStrike" kern="1200" spc="0" baseline="0">
              <a:solidFill>
                <a:srgbClr val="000000">
                  <a:lumMod val="65000"/>
                  <a:lumOff val="35000"/>
                </a:srgb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NFD (in €m)</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H1 22/23</c:v>
                </c:pt>
                <c:pt idx="1">
                  <c:v>H1 23/24</c:v>
                </c:pt>
              </c:strCache>
            </c:strRef>
          </c:cat>
          <c:val>
            <c:numRef>
              <c:f>Sheet1!$B$2:$B$3</c:f>
              <c:numCache>
                <c:formatCode>0.0</c:formatCode>
                <c:ptCount val="2"/>
                <c:pt idx="0" formatCode="General">
                  <c:v>328.4</c:v>
                </c:pt>
                <c:pt idx="1">
                  <c:v>316</c:v>
                </c:pt>
              </c:numCache>
            </c:numRef>
          </c:val>
          <c:extLst>
            <c:ext xmlns:c16="http://schemas.microsoft.com/office/drawing/2014/chart" uri="{C3380CC4-5D6E-409C-BE32-E72D297353CC}">
              <c16:uniqueId val="{00000000-DC93-4C6D-9579-D85424E1FA7B}"/>
            </c:ext>
          </c:extLst>
        </c:ser>
        <c:dLbls>
          <c:showLegendKey val="0"/>
          <c:showVal val="0"/>
          <c:showCatName val="0"/>
          <c:showSerName val="0"/>
          <c:showPercent val="0"/>
          <c:showBubbleSize val="0"/>
        </c:dLbls>
        <c:gapWidth val="219"/>
        <c:axId val="1633273360"/>
        <c:axId val="1633268784"/>
      </c:barChart>
      <c:lineChart>
        <c:grouping val="stacked"/>
        <c:varyColors val="0"/>
        <c:ser>
          <c:idx val="1"/>
          <c:order val="1"/>
          <c:tx>
            <c:strRef>
              <c:f>Sheet1!$C$1</c:f>
              <c:strCache>
                <c:ptCount val="1"/>
                <c:pt idx="0">
                  <c:v>Leverage</c:v>
                </c:pt>
              </c:strCache>
            </c:strRef>
          </c:tx>
          <c:spPr>
            <a:ln w="28575" cap="rnd">
              <a:solidFill>
                <a:srgbClr val="FFC000"/>
              </a:solidFill>
              <a:round/>
            </a:ln>
            <a:effectLst/>
          </c:spPr>
          <c:marker>
            <c:symbol val="circle"/>
            <c:size val="5"/>
            <c:spPr>
              <a:solidFill>
                <a:srgbClr val="FFC000"/>
              </a:solidFill>
              <a:ln w="9525">
                <a:solidFill>
                  <a:srgbClr val="FFC000"/>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H1 22/23</c:v>
                </c:pt>
                <c:pt idx="1">
                  <c:v>H1 23/24</c:v>
                </c:pt>
              </c:strCache>
            </c:strRef>
          </c:cat>
          <c:val>
            <c:numRef>
              <c:f>Sheet1!$C$2:$C$3</c:f>
              <c:numCache>
                <c:formatCode>0.0</c:formatCode>
                <c:ptCount val="2"/>
                <c:pt idx="0" formatCode="General">
                  <c:v>2.7</c:v>
                </c:pt>
                <c:pt idx="1">
                  <c:v>2.39</c:v>
                </c:pt>
              </c:numCache>
            </c:numRef>
          </c:val>
          <c:smooth val="0"/>
          <c:extLst>
            <c:ext xmlns:c16="http://schemas.microsoft.com/office/drawing/2014/chart" uri="{C3380CC4-5D6E-409C-BE32-E72D297353CC}">
              <c16:uniqueId val="{00000001-DC93-4C6D-9579-D85424E1FA7B}"/>
            </c:ext>
          </c:extLst>
        </c:ser>
        <c:dLbls>
          <c:showLegendKey val="0"/>
          <c:showVal val="0"/>
          <c:showCatName val="0"/>
          <c:showSerName val="0"/>
          <c:showPercent val="0"/>
          <c:showBubbleSize val="0"/>
        </c:dLbls>
        <c:marker val="1"/>
        <c:smooth val="0"/>
        <c:axId val="1598175968"/>
        <c:axId val="1598175552"/>
      </c:lineChart>
      <c:catAx>
        <c:axId val="1633273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633268784"/>
        <c:crosses val="autoZero"/>
        <c:auto val="1"/>
        <c:lblAlgn val="ctr"/>
        <c:lblOffset val="100"/>
        <c:noMultiLvlLbl val="0"/>
      </c:catAx>
      <c:valAx>
        <c:axId val="1633268784"/>
        <c:scaling>
          <c:orientation val="minMax"/>
          <c:max val="350"/>
          <c:min val="310"/>
        </c:scaling>
        <c:delete val="0"/>
        <c:axPos val="l"/>
        <c:majorGridlines>
          <c:spPr>
            <a:ln w="9525" cap="flat" cmpd="sng" algn="ctr">
              <a:no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633273360"/>
        <c:crosses val="autoZero"/>
        <c:crossBetween val="between"/>
      </c:valAx>
      <c:valAx>
        <c:axId val="1598175552"/>
        <c:scaling>
          <c:orientation val="minMax"/>
          <c:max val="2.8"/>
          <c:min val="1.5"/>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598175968"/>
        <c:crosses val="max"/>
        <c:crossBetween val="between"/>
      </c:valAx>
      <c:catAx>
        <c:axId val="1598175968"/>
        <c:scaling>
          <c:orientation val="minMax"/>
        </c:scaling>
        <c:delete val="1"/>
        <c:axPos val="b"/>
        <c:numFmt formatCode="General" sourceLinked="1"/>
        <c:majorTickMark val="out"/>
        <c:minorTickMark val="none"/>
        <c:tickLblPos val="nextTo"/>
        <c:crossAx val="159817555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400" b="1" i="0" baseline="0" dirty="0" err="1">
                <a:solidFill>
                  <a:schemeClr val="tx1"/>
                </a:solidFill>
                <a:effectLst/>
              </a:rPr>
              <a:t>LfL</a:t>
            </a:r>
            <a:r>
              <a:rPr lang="en-GB" sz="1400" b="1" i="0" baseline="0" dirty="0">
                <a:solidFill>
                  <a:schemeClr val="tx1"/>
                </a:solidFill>
                <a:effectLst/>
              </a:rPr>
              <a:t>* sales rises by 16,8% and Adj. EBITDA by 21,2%</a:t>
            </a:r>
            <a:endParaRPr lang="en-GB" sz="1400" dirty="0">
              <a:solidFill>
                <a:schemeClr val="tx1"/>
              </a:solidFill>
              <a:effectLst/>
            </a:endParaRPr>
          </a:p>
        </c:rich>
      </c:tx>
      <c:layout>
        <c:manualLayout>
          <c:xMode val="edge"/>
          <c:yMode val="edge"/>
          <c:x val="0.1622863996629379"/>
          <c:y val="3.076422451747202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LfL Sales</c:v>
                </c:pt>
              </c:strCache>
            </c:strRef>
          </c:tx>
          <c:spPr>
            <a:solidFill>
              <a:schemeClr val="accent3"/>
            </a:solidFill>
            <a:ln>
              <a:noFill/>
            </a:ln>
            <a:effectLst/>
          </c:spPr>
          <c:invertIfNegative val="0"/>
          <c:cat>
            <c:strRef>
              <c:f>Sheet1!$A$2:$A$3</c:f>
              <c:strCache>
                <c:ptCount val="2"/>
                <c:pt idx="0">
                  <c:v>H1 22/23</c:v>
                </c:pt>
                <c:pt idx="1">
                  <c:v>H1 23/24</c:v>
                </c:pt>
              </c:strCache>
            </c:strRef>
          </c:cat>
          <c:val>
            <c:numRef>
              <c:f>Sheet1!$B$2:$B$3</c:f>
              <c:numCache>
                <c:formatCode>General</c:formatCode>
                <c:ptCount val="2"/>
                <c:pt idx="0">
                  <c:v>90.6</c:v>
                </c:pt>
                <c:pt idx="1">
                  <c:v>156.30000000000001</c:v>
                </c:pt>
              </c:numCache>
            </c:numRef>
          </c:val>
          <c:extLst>
            <c:ext xmlns:c16="http://schemas.microsoft.com/office/drawing/2014/chart" uri="{C3380CC4-5D6E-409C-BE32-E72D297353CC}">
              <c16:uniqueId val="{00000000-1797-4C66-8BC3-38CAC1FFF341}"/>
            </c:ext>
          </c:extLst>
        </c:ser>
        <c:ser>
          <c:idx val="1"/>
          <c:order val="1"/>
          <c:tx>
            <c:strRef>
              <c:f>Sheet1!$C$1</c:f>
              <c:strCache>
                <c:ptCount val="1"/>
                <c:pt idx="0">
                  <c:v>Adj EBITDA</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H1 22/23</c:v>
                </c:pt>
                <c:pt idx="1">
                  <c:v>H1 23/24</c:v>
                </c:pt>
              </c:strCache>
            </c:strRef>
          </c:cat>
          <c:val>
            <c:numRef>
              <c:f>Sheet1!$C$2:$C$3</c:f>
              <c:numCache>
                <c:formatCode>General</c:formatCode>
                <c:ptCount val="2"/>
                <c:pt idx="0">
                  <c:v>30.9</c:v>
                </c:pt>
                <c:pt idx="1">
                  <c:v>37.4</c:v>
                </c:pt>
              </c:numCache>
            </c:numRef>
          </c:val>
          <c:extLst>
            <c:ext xmlns:c16="http://schemas.microsoft.com/office/drawing/2014/chart" uri="{C3380CC4-5D6E-409C-BE32-E72D297353CC}">
              <c16:uniqueId val="{00000001-1797-4C66-8BC3-38CAC1FFF341}"/>
            </c:ext>
          </c:extLst>
        </c:ser>
        <c:dLbls>
          <c:showLegendKey val="0"/>
          <c:showVal val="0"/>
          <c:showCatName val="0"/>
          <c:showSerName val="0"/>
          <c:showPercent val="0"/>
          <c:showBubbleSize val="0"/>
        </c:dLbls>
        <c:gapWidth val="100"/>
        <c:axId val="1844388128"/>
        <c:axId val="1844385632"/>
      </c:barChart>
      <c:catAx>
        <c:axId val="1844388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844385632"/>
        <c:crosses val="autoZero"/>
        <c:auto val="1"/>
        <c:lblAlgn val="ctr"/>
        <c:lblOffset val="100"/>
        <c:noMultiLvlLbl val="0"/>
      </c:catAx>
      <c:valAx>
        <c:axId val="1844385632"/>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1844388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400" b="1" i="0" baseline="0" dirty="0" err="1">
                <a:solidFill>
                  <a:schemeClr val="tx1"/>
                </a:solidFill>
                <a:effectLst/>
              </a:rPr>
              <a:t>LfL</a:t>
            </a:r>
            <a:r>
              <a:rPr lang="en-GB" sz="1400" b="1" i="0" baseline="0" dirty="0">
                <a:solidFill>
                  <a:schemeClr val="tx1"/>
                </a:solidFill>
                <a:effectLst/>
              </a:rPr>
              <a:t>* sales rises by 10,0% and Adj. EBITDA by 5,4%</a:t>
            </a:r>
            <a:endParaRPr lang="en-GB" sz="1400" dirty="0">
              <a:solidFill>
                <a:schemeClr val="tx1"/>
              </a:solidFill>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LfL Sales</c:v>
                </c:pt>
              </c:strCache>
            </c:strRef>
          </c:tx>
          <c:spPr>
            <a:solidFill>
              <a:schemeClr val="accent3"/>
            </a:solidFill>
            <a:ln>
              <a:noFill/>
            </a:ln>
            <a:effectLst/>
          </c:spPr>
          <c:invertIfNegative val="0"/>
          <c:cat>
            <c:strRef>
              <c:f>Sheet1!$A$2:$A$3</c:f>
              <c:strCache>
                <c:ptCount val="2"/>
                <c:pt idx="0">
                  <c:v>H1 22/23</c:v>
                </c:pt>
                <c:pt idx="1">
                  <c:v>H1 23/24</c:v>
                </c:pt>
              </c:strCache>
            </c:strRef>
          </c:cat>
          <c:val>
            <c:numRef>
              <c:f>Sheet1!$B$2:$B$3</c:f>
              <c:numCache>
                <c:formatCode>General</c:formatCode>
                <c:ptCount val="2"/>
                <c:pt idx="0">
                  <c:v>248</c:v>
                </c:pt>
                <c:pt idx="1">
                  <c:v>432</c:v>
                </c:pt>
              </c:numCache>
            </c:numRef>
          </c:val>
          <c:extLst>
            <c:ext xmlns:c16="http://schemas.microsoft.com/office/drawing/2014/chart" uri="{C3380CC4-5D6E-409C-BE32-E72D297353CC}">
              <c16:uniqueId val="{00000000-0BF6-43CB-9279-962F2A4B6FB2}"/>
            </c:ext>
          </c:extLst>
        </c:ser>
        <c:ser>
          <c:idx val="1"/>
          <c:order val="1"/>
          <c:tx>
            <c:strRef>
              <c:f>Sheet1!$C$1</c:f>
              <c:strCache>
                <c:ptCount val="1"/>
                <c:pt idx="0">
                  <c:v>Adj EBITDA</c:v>
                </c:pt>
              </c:strCache>
            </c:strRef>
          </c:tx>
          <c:spPr>
            <a:solidFill>
              <a:schemeClr val="accent2"/>
            </a:solidFill>
            <a:ln>
              <a:noFill/>
            </a:ln>
            <a:effectLst/>
          </c:spPr>
          <c:invertIfNegative val="0"/>
          <c:dLbls>
            <c:dLbl>
              <c:idx val="1"/>
              <c:tx>
                <c:rich>
                  <a:bodyPr/>
                  <a:lstStyle/>
                  <a:p>
                    <a:r>
                      <a:rPr lang="en-US"/>
                      <a:t>52,0</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9FB0-4826-AD95-F1A9297922D1}"/>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H1 22/23</c:v>
                </c:pt>
                <c:pt idx="1">
                  <c:v>H1 23/24</c:v>
                </c:pt>
              </c:strCache>
            </c:strRef>
          </c:cat>
          <c:val>
            <c:numRef>
              <c:f>Sheet1!$C$2:$C$3</c:f>
              <c:numCache>
                <c:formatCode>General</c:formatCode>
                <c:ptCount val="2"/>
                <c:pt idx="0">
                  <c:v>49.3</c:v>
                </c:pt>
                <c:pt idx="1">
                  <c:v>52</c:v>
                </c:pt>
              </c:numCache>
            </c:numRef>
          </c:val>
          <c:extLst>
            <c:ext xmlns:c16="http://schemas.microsoft.com/office/drawing/2014/chart" uri="{C3380CC4-5D6E-409C-BE32-E72D297353CC}">
              <c16:uniqueId val="{00000001-0BF6-43CB-9279-962F2A4B6FB2}"/>
            </c:ext>
          </c:extLst>
        </c:ser>
        <c:dLbls>
          <c:showLegendKey val="0"/>
          <c:showVal val="0"/>
          <c:showCatName val="0"/>
          <c:showSerName val="0"/>
          <c:showPercent val="0"/>
          <c:showBubbleSize val="0"/>
        </c:dLbls>
        <c:gapWidth val="100"/>
        <c:axId val="1844388128"/>
        <c:axId val="1844385632"/>
      </c:barChart>
      <c:catAx>
        <c:axId val="1844388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844385632"/>
        <c:crosses val="autoZero"/>
        <c:auto val="1"/>
        <c:lblAlgn val="ctr"/>
        <c:lblOffset val="100"/>
        <c:noMultiLvlLbl val="0"/>
      </c:catAx>
      <c:valAx>
        <c:axId val="1844385632"/>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1844388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cx:f>
        <cx:lvl ptCount="4">
          <cx:pt idx="0">H1 22/23</cx:pt>
          <cx:pt idx="1">Q1</cx:pt>
          <cx:pt idx="2">Q2</cx:pt>
          <cx:pt idx="3">H1 23/24</cx:pt>
        </cx:lvl>
      </cx:strDim>
      <cx:numDim type="val">
        <cx:f>Sheet1!$B$2:$B$5</cx:f>
        <cx:lvl ptCount="4" formatCode="#\ ##0,0">
          <cx:pt idx="0">2238.5999999999999</cx:pt>
          <cx:pt idx="1">119.2</cx:pt>
          <cx:pt idx="2">130.59999999999999</cx:pt>
          <cx:pt idx="3">2488.3000000000002</cx:pt>
        </cx:lvl>
      </cx:numDim>
    </cx:data>
  </cx:chartData>
  <cx:chart>
    <cx:title pos="t" align="ctr" overlay="0">
      <cx:tx>
        <cx:rich>
          <a:bodyPr spcFirstLastPara="1" vertOverflow="ellipsis" horzOverflow="overflow" wrap="square" lIns="0" tIns="0" rIns="0" bIns="0" anchor="ctr" anchorCtr="1"/>
          <a:lstStyle/>
          <a:p>
            <a:pPr algn="ctr" rtl="0">
              <a:defRPr/>
            </a:pPr>
            <a:r>
              <a:rPr lang="en-GB" sz="1400" b="1" i="0" u="none" strike="noStrike" baseline="0" dirty="0">
                <a:solidFill>
                  <a:schemeClr val="tx1"/>
                </a:solidFill>
                <a:latin typeface="Calibri" panose="020F0502020204030204"/>
                <a:ea typeface="Calibri" panose="020F0502020204030204" pitchFamily="34" charset="0"/>
                <a:cs typeface="Calibri" panose="020F0502020204030204" pitchFamily="34" charset="0"/>
              </a:rPr>
              <a:t>Sales* increase of 11,2% driven by inflation in all segments and Volume growth in Fresh</a:t>
            </a:r>
            <a:endParaRPr lang="en-US" sz="1400" b="0" i="0" u="none" strike="noStrike" baseline="0" dirty="0">
              <a:solidFill>
                <a:schemeClr val="tx1"/>
              </a:solidFill>
              <a:latin typeface="Calibri" panose="020F0502020204030204"/>
            </a:endParaRPr>
          </a:p>
        </cx:rich>
      </cx:tx>
    </cx:title>
    <cx:plotArea>
      <cx:plotAreaRegion>
        <cx:series layoutId="waterfall" uniqueId="{17615599-A5BE-4203-98F1-5FEF5316B938}">
          <cx:tx>
            <cx:txData>
              <cx:f>Sheet1!$B$1</cx:f>
              <cx:v>Series1</cx:v>
            </cx:txData>
          </cx:tx>
          <cx:spPr>
            <a:solidFill>
              <a:schemeClr val="bg2"/>
            </a:solidFill>
          </cx:spPr>
          <cx:dataPt idx="0">
            <cx:spPr>
              <a:solidFill>
                <a:srgbClr val="336633"/>
              </a:solidFill>
            </cx:spPr>
          </cx:dataPt>
          <cx:dataPt idx="2">
            <cx:spPr>
              <a:solidFill>
                <a:srgbClr val="88BB33"/>
              </a:solidFill>
            </cx:spPr>
          </cx:dataPt>
          <cx:dataPt idx="3">
            <cx:spPr>
              <a:solidFill>
                <a:srgbClr val="336633"/>
              </a:solidFill>
            </cx:spPr>
          </cx:dataPt>
          <cx:dataPt idx="5">
            <cx:spPr>
              <a:solidFill>
                <a:srgbClr val="336633"/>
              </a:solidFill>
            </cx:spPr>
          </cx:dataPt>
          <cx:dataLabels pos="outEnd">
            <cx:visibility seriesName="0" categoryName="0" value="1"/>
          </cx:dataLabels>
          <cx:dataId val="0"/>
          <cx:layoutPr>
            <cx:visibility connectorLines="1"/>
            <cx:subtotals>
              <cx:idx val="0"/>
              <cx:idx val="3"/>
              <cx:idx val="5"/>
            </cx:subtotals>
          </cx:layoutPr>
        </cx:series>
      </cx:plotAreaRegion>
      <cx:axis id="0">
        <cx:catScaling gapWidth="0.5"/>
        <cx:tickLabels/>
        <cx:txPr>
          <a:bodyPr spcFirstLastPara="1" vertOverflow="ellipsis" horzOverflow="overflow" wrap="square" lIns="0" tIns="0" rIns="0" bIns="0" anchor="ctr" anchorCtr="1"/>
          <a:lstStyle/>
          <a:p>
            <a:pPr algn="ctr" rtl="0">
              <a:defRPr sz="1000"/>
            </a:pPr>
            <a:endParaRPr lang="en-US" sz="1000" b="0" i="0" u="none" strike="noStrike" baseline="0">
              <a:solidFill>
                <a:srgbClr val="000000">
                  <a:lumMod val="65000"/>
                  <a:lumOff val="35000"/>
                </a:srgbClr>
              </a:solidFill>
              <a:latin typeface="Calibri" panose="020F0502020204030204"/>
            </a:endParaRPr>
          </a:p>
        </cx:txPr>
      </cx:axis>
      <cx:axis id="1" hidden="1">
        <cx:valScaling max="2700" min="1800"/>
        <cx:majorGridlines>
          <cx:spPr>
            <a:ln>
              <a:noFill/>
            </a:ln>
          </cx:spPr>
        </cx:majorGridlines>
        <cx:tickLabels/>
      </cx:axis>
    </cx:plotArea>
  </cx:chart>
  <cx:spPr>
    <a:ln>
      <a:no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0.75291</cdr:x>
      <cdr:y>0.88577</cdr:y>
    </cdr:from>
    <cdr:to>
      <cdr:x>0.92081</cdr:x>
      <cdr:y>0.98151</cdr:y>
    </cdr:to>
    <cdr:sp macro="" textlink="">
      <cdr:nvSpPr>
        <cdr:cNvPr id="2" name="TextBox 19">
          <a:extLst xmlns:a="http://schemas.openxmlformats.org/drawingml/2006/main">
            <a:ext uri="{FF2B5EF4-FFF2-40B4-BE49-F238E27FC236}">
              <a16:creationId xmlns:a16="http://schemas.microsoft.com/office/drawing/2014/main" id="{1D4D3E81-040A-4F44-A955-39F1E7F6E041}"/>
            </a:ext>
          </a:extLst>
        </cdr:cNvPr>
        <cdr:cNvSpPr txBox="1"/>
      </cdr:nvSpPr>
      <cdr:spPr>
        <a:xfrm xmlns:a="http://schemas.openxmlformats.org/drawingml/2006/main">
          <a:off x="4042731" y="2135681"/>
          <a:ext cx="901533" cy="23083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nl-BE" sz="900" dirty="0">
              <a:latin typeface="+mj-lt"/>
            </a:rPr>
            <a:t>Net </a:t>
          </a:r>
          <a:r>
            <a:rPr lang="nl-BE" sz="900" dirty="0" err="1">
              <a:latin typeface="+mj-lt"/>
            </a:rPr>
            <a:t>result</a:t>
          </a:r>
          <a:endParaRPr lang="en-BE" sz="900" dirty="0">
            <a:latin typeface="+mj-l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0.19235</cdr:x>
      <cdr:y>0.74048</cdr:y>
    </cdr:from>
    <cdr:to>
      <cdr:x>0.28086</cdr:x>
      <cdr:y>0.83119</cdr:y>
    </cdr:to>
    <cdr:sp macro="" textlink="">
      <cdr:nvSpPr>
        <cdr:cNvPr id="2" name="Rectangle 1">
          <a:extLst xmlns:a="http://schemas.openxmlformats.org/drawingml/2006/main">
            <a:ext uri="{FF2B5EF4-FFF2-40B4-BE49-F238E27FC236}">
              <a16:creationId xmlns:a16="http://schemas.microsoft.com/office/drawing/2014/main" id="{4678A396-36F7-4D28-827C-E23A938EC390}"/>
            </a:ext>
          </a:extLst>
        </cdr:cNvPr>
        <cdr:cNvSpPr/>
      </cdr:nvSpPr>
      <cdr:spPr>
        <a:xfrm xmlns:a="http://schemas.openxmlformats.org/drawingml/2006/main">
          <a:off x="1032814" y="2016675"/>
          <a:ext cx="475251" cy="247047"/>
        </a:xfrm>
        <a:prstGeom xmlns:a="http://schemas.openxmlformats.org/drawingml/2006/main" prst="rect">
          <a:avLst/>
        </a:prstGeom>
        <a:solidFill xmlns:a="http://schemas.openxmlformats.org/drawingml/2006/main">
          <a:schemeClr val="accent6">
            <a:lumMod val="75000"/>
          </a:schemeClr>
        </a:solidFill>
        <a:ln xmlns:a="http://schemas.openxmlformats.org/drawingml/2006/main" w="19050"/>
      </cdr:spPr>
      <cdr:style>
        <a:lnRef xmlns:a="http://schemas.openxmlformats.org/drawingml/2006/main" idx="3">
          <a:schemeClr val="lt1"/>
        </a:lnRef>
        <a:fillRef xmlns:a="http://schemas.openxmlformats.org/drawingml/2006/main" idx="1">
          <a:schemeClr val="accent6"/>
        </a:fillRef>
        <a:effectRef xmlns:a="http://schemas.openxmlformats.org/drawingml/2006/main" idx="1">
          <a:schemeClr val="accent6"/>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1000" dirty="0">
              <a:solidFill>
                <a:schemeClr val="bg1"/>
              </a:solidFill>
            </a:rPr>
            <a:t>3,5%</a:t>
          </a:r>
        </a:p>
      </cdr:txBody>
    </cdr:sp>
  </cdr:relSizeAnchor>
  <cdr:relSizeAnchor xmlns:cdr="http://schemas.openxmlformats.org/drawingml/2006/chartDrawing">
    <cdr:from>
      <cdr:x>0.62034</cdr:x>
      <cdr:y>0.70776</cdr:y>
    </cdr:from>
    <cdr:to>
      <cdr:x>0.70885</cdr:x>
      <cdr:y>0.79847</cdr:y>
    </cdr:to>
    <cdr:sp macro="" textlink="">
      <cdr:nvSpPr>
        <cdr:cNvPr id="3" name="Rectangle 2">
          <a:extLst xmlns:a="http://schemas.openxmlformats.org/drawingml/2006/main">
            <a:ext uri="{FF2B5EF4-FFF2-40B4-BE49-F238E27FC236}">
              <a16:creationId xmlns:a16="http://schemas.microsoft.com/office/drawing/2014/main" id="{26EC54D1-30E7-409B-B504-1B3404269B06}"/>
            </a:ext>
          </a:extLst>
        </cdr:cNvPr>
        <cdr:cNvSpPr/>
      </cdr:nvSpPr>
      <cdr:spPr>
        <a:xfrm xmlns:a="http://schemas.openxmlformats.org/drawingml/2006/main">
          <a:off x="3330868" y="1927573"/>
          <a:ext cx="475251" cy="247047"/>
        </a:xfrm>
        <a:prstGeom xmlns:a="http://schemas.openxmlformats.org/drawingml/2006/main" prst="rect">
          <a:avLst/>
        </a:prstGeom>
        <a:solidFill xmlns:a="http://schemas.openxmlformats.org/drawingml/2006/main">
          <a:schemeClr val="accent6">
            <a:lumMod val="75000"/>
          </a:schemeClr>
        </a:solidFill>
        <a:ln xmlns:a="http://schemas.openxmlformats.org/drawingml/2006/main" w="19050"/>
      </cdr:spPr>
      <cdr:style>
        <a:lnRef xmlns:a="http://schemas.openxmlformats.org/drawingml/2006/main" idx="3">
          <a:schemeClr val="lt1"/>
        </a:lnRef>
        <a:fillRef xmlns:a="http://schemas.openxmlformats.org/drawingml/2006/main" idx="1">
          <a:schemeClr val="accent6"/>
        </a:fillRef>
        <a:effectRef xmlns:a="http://schemas.openxmlformats.org/drawingml/2006/main" idx="1">
          <a:schemeClr val="accent6"/>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000" dirty="0">
              <a:solidFill>
                <a:schemeClr val="bg1"/>
              </a:solidFill>
            </a:rPr>
            <a:t>3,6%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86C9DD-3A15-439D-81FE-1B3F0B413B4E}" type="datetimeFigureOut">
              <a:rPr lang="nl-BE" smtClean="0"/>
              <a:t>14/11/2023</a:t>
            </a:fld>
            <a:endParaRPr lang="nl-BE"/>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BA0021-840E-451A-91AE-87CB142DB331}" type="slidenum">
              <a:rPr lang="nl-BE" smtClean="0"/>
              <a:t>‹#›</a:t>
            </a:fld>
            <a:endParaRPr lang="nl-BE"/>
          </a:p>
        </p:txBody>
      </p:sp>
    </p:spTree>
    <p:extLst>
      <p:ext uri="{BB962C8B-B14F-4D97-AF65-F5344CB8AC3E}">
        <p14:creationId xmlns:p14="http://schemas.microsoft.com/office/powerpoint/2010/main" val="2843728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DENNIS: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Welcome everyone and good afternoon. Thank you for joining our HY 2023-2024 earnings conference call, which is also the first call in our festive 40</a:t>
            </a:r>
            <a:r>
              <a:rPr lang="en-GB" sz="1200" baseline="30000" dirty="0"/>
              <a:t>th</a:t>
            </a:r>
            <a:r>
              <a:rPr lang="en-GB" sz="1200" dirty="0"/>
              <a:t> year of existence.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My name is Dennis Duinslaeger, IR and Strategy director at Greenyard. I hope you had the chance to review the press release that was issued earlier this morning CET. You may also visit the company’s website on www.Greenyard.group for a copy of today’s release as well as to register for future distribution. This call will also be available for replay in the coming days. </a:t>
            </a:r>
          </a:p>
          <a:p>
            <a:endParaRPr lang="nl-BE" dirty="0"/>
          </a:p>
        </p:txBody>
      </p:sp>
      <p:sp>
        <p:nvSpPr>
          <p:cNvPr id="4" name="Tijdelijke aanduiding voor dianummer 3"/>
          <p:cNvSpPr>
            <a:spLocks noGrp="1"/>
          </p:cNvSpPr>
          <p:nvPr>
            <p:ph type="sldNum" sz="quarter" idx="5"/>
          </p:nvPr>
        </p:nvSpPr>
        <p:spPr/>
        <p:txBody>
          <a:bodyPr/>
          <a:lstStyle/>
          <a:p>
            <a:fld id="{F8DDE7C5-CA6B-4504-B51B-83D09EE8838F}" type="slidenum">
              <a:rPr lang="nl-BE" smtClean="0"/>
              <a:t>1</a:t>
            </a:fld>
            <a:endParaRPr lang="nl-BE"/>
          </a:p>
        </p:txBody>
      </p:sp>
    </p:spTree>
    <p:extLst>
      <p:ext uri="{BB962C8B-B14F-4D97-AF65-F5344CB8AC3E}">
        <p14:creationId xmlns:p14="http://schemas.microsoft.com/office/powerpoint/2010/main" val="394028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endParaRPr lang="en-GB" dirty="0"/>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In </a:t>
            </a: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Fresh</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sales increased by 10% (</a:t>
            </a: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LfL</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based on 2,4% more volumes, especially in the business with our ICR customers, and 7,6% coming from higher prices, despite significant price pressure in certain European markets.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As Marc also mentioned, the share of ICR increased, creating more stability on the long term.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The Adjusted EBITDA increased by € 2,7m thanks to the result of Fresh Poland and inflation and interest compensating measures within several ICRs.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It allowed us to keep the margin relatively stable.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In </a:t>
            </a: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Long Fresh</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Net Sales increased by almost 17%, with a small decrease in volume (-1,7%) versus strong inflation mitigating measures. </a:t>
            </a: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rPr>
              <a:t>The Adjusted EBITDA increased by 21,2%, pushing the EBITDA margin from 7,9% to 8,2%. We had a good crop year and particularly a very strong pea season in the UK. </a:t>
            </a:r>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11</a:t>
            </a:fld>
            <a:endParaRPr lang="nl-BE"/>
          </a:p>
        </p:txBody>
      </p:sp>
    </p:spTree>
    <p:extLst>
      <p:ext uri="{BB962C8B-B14F-4D97-AF65-F5344CB8AC3E}">
        <p14:creationId xmlns:p14="http://schemas.microsoft.com/office/powerpoint/2010/main" val="3853081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continue to improve the operational performance and stability of the business.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Non-recurring items are no longer material and this year relate to smaller gains on assets sold in Brazil and UK.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continue to work on interest costs which have increased due to an increase in the EURIBOR. We see the increase which is driven by the non-hedged positions of the credit lines and factoring and a higher factoring usage, which stands at € 270,9m at H1.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As we have a higher CAPEX level than last year, depreciations are also higher, but that is also because of inflated right of use assets under the ifrs16 accounting rules.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12</a:t>
            </a:fld>
            <a:endParaRPr lang="nl-BE"/>
          </a:p>
        </p:txBody>
      </p:sp>
    </p:spTree>
    <p:extLst>
      <p:ext uri="{BB962C8B-B14F-4D97-AF65-F5344CB8AC3E}">
        <p14:creationId xmlns:p14="http://schemas.microsoft.com/office/powerpoint/2010/main" val="106500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NFD improves with € 12 million compared to the same period last year, thanks to the operational result and a positive working capital, even taken into account an increase of the inventories in Long Fresh due to inflation of € 44 </a:t>
            </a: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millilon</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invested € 64 million the last 12 months, of which € 27,9 million the last 6 months.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rPr>
              <a:t>Divestiture of UK: € 2,9m</a:t>
            </a:r>
          </a:p>
          <a:p>
            <a:r>
              <a:rPr lang="en-GB" sz="1800" dirty="0">
                <a:effectLst/>
                <a:latin typeface="Calibri" panose="020F0502020204030204" pitchFamily="34" charset="0"/>
                <a:ea typeface="Calibri" panose="020F0502020204030204" pitchFamily="34" charset="0"/>
              </a:rPr>
              <a:t>Divestiture of FR: € 8,3m</a:t>
            </a:r>
          </a:p>
          <a:p>
            <a:r>
              <a:rPr lang="en-GB" sz="1800" dirty="0">
                <a:effectLst/>
                <a:latin typeface="Calibri" panose="020F0502020204030204" pitchFamily="34" charset="0"/>
                <a:ea typeface="Calibri" panose="020F0502020204030204" pitchFamily="34" charset="0"/>
              </a:rPr>
              <a:t>Gigi purchase: € 0,5m</a:t>
            </a:r>
          </a:p>
        </p:txBody>
      </p:sp>
      <p:sp>
        <p:nvSpPr>
          <p:cNvPr id="4" name="Slide Number Placeholder 3"/>
          <p:cNvSpPr>
            <a:spLocks noGrp="1"/>
          </p:cNvSpPr>
          <p:nvPr>
            <p:ph type="sldNum" sz="quarter" idx="5"/>
          </p:nvPr>
        </p:nvSpPr>
        <p:spPr/>
        <p:txBody>
          <a:bodyPr/>
          <a:lstStyle/>
          <a:p>
            <a:fld id="{2ABA0021-840E-451A-91AE-87CB142DB331}" type="slidenum">
              <a:rPr lang="nl-BE" smtClean="0"/>
              <a:t>13</a:t>
            </a:fld>
            <a:endParaRPr lang="nl-BE"/>
          </a:p>
        </p:txBody>
      </p:sp>
    </p:spTree>
    <p:extLst>
      <p:ext uri="{BB962C8B-B14F-4D97-AF65-F5344CB8AC3E}">
        <p14:creationId xmlns:p14="http://schemas.microsoft.com/office/powerpoint/2010/main" val="3695369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Pre-IFRS leverage at 2,4x, which is a strong decrease compared to the same period last year, and this within the normal seasonality in inventory build up, with clearly the impact of inflation on the value of the inventory.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BA0021-840E-451A-91AE-87CB142DB331}" type="slidenum">
              <a:rPr lang="nl-BE" smtClean="0"/>
              <a:t>14</a:t>
            </a:fld>
            <a:endParaRPr lang="nl-BE"/>
          </a:p>
        </p:txBody>
      </p:sp>
    </p:spTree>
    <p:extLst>
      <p:ext uri="{BB962C8B-B14F-4D97-AF65-F5344CB8AC3E}">
        <p14:creationId xmlns:p14="http://schemas.microsoft.com/office/powerpoint/2010/main" val="958305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In terms of capital allocation, we continue to invest in the company, with around 50% of growth CAPEX.</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keep leverage within the set </a:t>
            </a: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bandwith</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(2,0x – 2,5x), even in the high season (which we are in now, with the value of the inventory inflated even more through higher raw material prices)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committed to a first dividend of 10cts, </a:t>
            </a: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returing</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cash again to the shareholders. No fixed dividend policy is </a:t>
            </a:r>
            <a:r>
              <a:rPr lang="en-GB" sz="1800" dirty="0" err="1">
                <a:effectLst/>
                <a:latin typeface="Calibri" panose="020F0502020204030204" pitchFamily="34" charset="0"/>
                <a:ea typeface="Times New Roman" panose="02020603050405020304" pitchFamily="18" charset="0"/>
                <a:cs typeface="Times New Roman" panose="02020603050405020304" pitchFamily="18" charset="0"/>
              </a:rPr>
              <a:t>devided</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yet;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also confirm that we still believe that the market needs further consolidation. Greenyard is ready to take up the role of consolidator, with the clear message that it needs to be a partner that believes in the same business model or is complementary in the business model to integrate with the customer in their important markets.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15</a:t>
            </a:fld>
            <a:endParaRPr lang="nl-BE"/>
          </a:p>
        </p:txBody>
      </p:sp>
    </p:spTree>
    <p:extLst>
      <p:ext uri="{BB962C8B-B14F-4D97-AF65-F5344CB8AC3E}">
        <p14:creationId xmlns:p14="http://schemas.microsoft.com/office/powerpoint/2010/main" val="400409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MARC:</a:t>
            </a:r>
          </a:p>
          <a:p>
            <a:endParaRPr lang="en-GB" dirty="0"/>
          </a:p>
          <a:p>
            <a:pPr marL="171450" indent="-171450">
              <a:buFont typeface="Arial" panose="020B0604020202020204" pitchFamily="34" charset="0"/>
              <a:buChar char="•"/>
            </a:pPr>
            <a:r>
              <a:rPr lang="en-GB" dirty="0"/>
              <a:t>We reconfirm our guidance and our ambitions. </a:t>
            </a:r>
          </a:p>
          <a:p>
            <a:pPr marL="171450" indent="-171450">
              <a:buFont typeface="Arial" panose="020B0604020202020204" pitchFamily="34" charset="0"/>
              <a:buChar char="•"/>
            </a:pPr>
            <a:r>
              <a:rPr lang="en-GB" dirty="0"/>
              <a:t>For this year, we have informed that market that we believe that sales could grow to 4,9bn with an adjusted EBITDA between €175m and €180m.</a:t>
            </a:r>
          </a:p>
          <a:p>
            <a:pPr marL="171450" indent="-171450">
              <a:buFont typeface="Arial" panose="020B0604020202020204" pitchFamily="34" charset="0"/>
              <a:buChar char="•"/>
            </a:pPr>
            <a:r>
              <a:rPr lang="en-GB" dirty="0"/>
              <a:t>Those numbers would grow to 5,4b, and 200 – 210m for the financial year ending March 2026. </a:t>
            </a:r>
          </a:p>
          <a:p>
            <a:pPr marL="171450" indent="-171450">
              <a:buFont typeface="Arial" panose="020B0604020202020204" pitchFamily="34" charset="0"/>
              <a:buChar char="•"/>
            </a:pPr>
            <a:r>
              <a:rPr lang="en-GB" dirty="0"/>
              <a:t>We have multiple initiatives to work towards those ambitions and are confident to confirm. </a:t>
            </a:r>
          </a:p>
        </p:txBody>
      </p:sp>
      <p:sp>
        <p:nvSpPr>
          <p:cNvPr id="4" name="Slide Number Placeholder 3"/>
          <p:cNvSpPr>
            <a:spLocks noGrp="1"/>
          </p:cNvSpPr>
          <p:nvPr>
            <p:ph type="sldNum" sz="quarter" idx="5"/>
          </p:nvPr>
        </p:nvSpPr>
        <p:spPr/>
        <p:txBody>
          <a:bodyPr/>
          <a:lstStyle/>
          <a:p>
            <a:fld id="{2ABA0021-840E-451A-91AE-87CB142DB331}" type="slidenum">
              <a:rPr lang="nl-BE" smtClean="0"/>
              <a:t>17</a:t>
            </a:fld>
            <a:endParaRPr lang="nl-BE"/>
          </a:p>
        </p:txBody>
      </p:sp>
    </p:spTree>
    <p:extLst>
      <p:ext uri="{BB962C8B-B14F-4D97-AF65-F5344CB8AC3E}">
        <p14:creationId xmlns:p14="http://schemas.microsoft.com/office/powerpoint/2010/main" val="1280323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DENNIS:</a:t>
            </a:r>
          </a:p>
          <a:p>
            <a:endParaRPr lang="en-GB" sz="1000" dirty="0"/>
          </a:p>
          <a:p>
            <a:r>
              <a:rPr lang="en-GB" sz="1000" dirty="0"/>
              <a:t>I would like to remind you that some of the information we will be speaking to you about today, including the answers given in response to your questions, may include forward looking statements. These reflect the current views of management regarding future events and may involve known and unknown risks, uncertainties and other factors that may cause actual results to materially differ from such performance. Greenyard is providing the information in this document as of this date and does not undertake any obligation to update any forward-looking statements contained in this presentation considering new information, future events or otherwise. Greenyard disclaims any liability for statements made or published by third parties and does not undertake any obligation to correct inaccurate data, information, conclusions or opinions published by third parties in relation to this or any other press release issued by Greenyard.</a:t>
            </a:r>
          </a:p>
          <a:p>
            <a:endParaRPr lang="en-GB" sz="1000" dirty="0"/>
          </a:p>
        </p:txBody>
      </p:sp>
      <p:sp>
        <p:nvSpPr>
          <p:cNvPr id="4" name="Slide Number Placeholder 3"/>
          <p:cNvSpPr>
            <a:spLocks noGrp="1"/>
          </p:cNvSpPr>
          <p:nvPr>
            <p:ph type="sldNum" sz="quarter" idx="5"/>
          </p:nvPr>
        </p:nvSpPr>
        <p:spPr/>
        <p:txBody>
          <a:bodyPr/>
          <a:lstStyle/>
          <a:p>
            <a:fld id="{2ABA0021-840E-451A-91AE-87CB142DB331}" type="slidenum">
              <a:rPr lang="nl-BE" smtClean="0"/>
              <a:t>2</a:t>
            </a:fld>
            <a:endParaRPr lang="nl-BE"/>
          </a:p>
        </p:txBody>
      </p:sp>
    </p:spTree>
    <p:extLst>
      <p:ext uri="{BB962C8B-B14F-4D97-AF65-F5344CB8AC3E}">
        <p14:creationId xmlns:p14="http://schemas.microsoft.com/office/powerpoint/2010/main" val="2306441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DENNIS:</a:t>
            </a:r>
          </a:p>
          <a:p>
            <a:endParaRPr lang="en-GB" dirty="0"/>
          </a:p>
          <a:p>
            <a:r>
              <a:rPr lang="en-GB" dirty="0"/>
              <a:t>Today, we will be able to give more information on our highlights, operational and financial review, as well as give you our thoughts around the outlook. </a:t>
            </a:r>
          </a:p>
        </p:txBody>
      </p:sp>
      <p:sp>
        <p:nvSpPr>
          <p:cNvPr id="4" name="Slide Number Placeholder 3"/>
          <p:cNvSpPr>
            <a:spLocks noGrp="1"/>
          </p:cNvSpPr>
          <p:nvPr>
            <p:ph type="sldNum" sz="quarter" idx="5"/>
          </p:nvPr>
        </p:nvSpPr>
        <p:spPr/>
        <p:txBody>
          <a:bodyPr/>
          <a:lstStyle/>
          <a:p>
            <a:fld id="{2ABA0021-840E-451A-91AE-87CB142DB331}" type="slidenum">
              <a:rPr lang="nl-BE" smtClean="0"/>
              <a:t>3</a:t>
            </a:fld>
            <a:endParaRPr lang="nl-BE"/>
          </a:p>
        </p:txBody>
      </p:sp>
    </p:spTree>
    <p:extLst>
      <p:ext uri="{BB962C8B-B14F-4D97-AF65-F5344CB8AC3E}">
        <p14:creationId xmlns:p14="http://schemas.microsoft.com/office/powerpoint/2010/main" val="3185371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Joining me in today’s call </a:t>
            </a:r>
            <a:r>
              <a:rPr lang="en-GB" sz="1200" dirty="0">
                <a:highlight>
                  <a:srgbClr val="FFFF00"/>
                </a:highlight>
              </a:rPr>
              <a:t>are Mr Marc Zwaaneveld, Co-CEO of the </a:t>
            </a:r>
            <a:r>
              <a:rPr lang="en-GB" sz="1200" dirty="0"/>
              <a:t>Group and Mr Nicolas De Clercq, CFO of the Group. And with that, I am pleased to turn today’s call over to Marc. Marc, the floor is yours. </a:t>
            </a:r>
          </a:p>
          <a:p>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4</a:t>
            </a:fld>
            <a:endParaRPr lang="nl-BE"/>
          </a:p>
        </p:txBody>
      </p:sp>
    </p:spTree>
    <p:extLst>
      <p:ext uri="{BB962C8B-B14F-4D97-AF65-F5344CB8AC3E}">
        <p14:creationId xmlns:p14="http://schemas.microsoft.com/office/powerpoint/2010/main" val="2304665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MARC:</a:t>
            </a:r>
          </a:p>
          <a:p>
            <a:endParaRPr lang="en-GB" dirty="0"/>
          </a:p>
          <a:p>
            <a:pPr marL="171450" indent="-171450">
              <a:buFont typeface="Arial" panose="020B0604020202020204" pitchFamily="34" charset="0"/>
              <a:buChar char="•"/>
            </a:pPr>
            <a:r>
              <a:rPr lang="en-GB" dirty="0"/>
              <a:t>This year we celebrate our 40th year. </a:t>
            </a:r>
          </a:p>
          <a:p>
            <a:pPr marL="171450" indent="-171450">
              <a:buFont typeface="Arial" panose="020B0604020202020204" pitchFamily="34" charset="0"/>
              <a:buChar char="•"/>
            </a:pPr>
            <a:r>
              <a:rPr lang="en-GB" dirty="0"/>
              <a:t>The organisation has been built over 1 generation and is truly unique in the combination of fresh, frozen and ambient fruit and vegetable food solutions, as well as in its future-proof, sustainable model of integrating the chain with the customer and forging long-term relationships with the growers. </a:t>
            </a:r>
          </a:p>
          <a:p>
            <a:pPr marL="171450" indent="-171450">
              <a:buFont typeface="Arial" panose="020B0604020202020204" pitchFamily="34" charset="0"/>
              <a:buChar char="•"/>
            </a:pPr>
            <a:r>
              <a:rPr lang="en-GB" dirty="0"/>
              <a:t>Our first half year also shows the strength of the organisation and the business model, in addition to the ambitious sustainability targets we have set and were we are in reach of the target. </a:t>
            </a:r>
          </a:p>
          <a:p>
            <a:pPr marL="171450" indent="-171450">
              <a:buFont typeface="Arial" panose="020B0604020202020204" pitchFamily="34" charset="0"/>
              <a:buChar char="•"/>
            </a:pPr>
            <a:r>
              <a:rPr lang="en-GB" dirty="0"/>
              <a:t>The first half year continued to be marked by inflation, high volatility and global geopolitical turmoil. Even in these circumstances, our colleagues have risen above and beyond to continue the strong performance of the past periods.</a:t>
            </a:r>
          </a:p>
        </p:txBody>
      </p:sp>
      <p:sp>
        <p:nvSpPr>
          <p:cNvPr id="4" name="Slide Number Placeholder 3"/>
          <p:cNvSpPr>
            <a:spLocks noGrp="1"/>
          </p:cNvSpPr>
          <p:nvPr>
            <p:ph type="sldNum" sz="quarter" idx="5"/>
          </p:nvPr>
        </p:nvSpPr>
        <p:spPr/>
        <p:txBody>
          <a:bodyPr/>
          <a:lstStyle/>
          <a:p>
            <a:fld id="{2ABA0021-840E-451A-91AE-87CB142DB331}" type="slidenum">
              <a:rPr lang="nl-BE" smtClean="0"/>
              <a:t>5</a:t>
            </a:fld>
            <a:endParaRPr lang="nl-BE"/>
          </a:p>
        </p:txBody>
      </p:sp>
    </p:spTree>
    <p:extLst>
      <p:ext uri="{BB962C8B-B14F-4D97-AF65-F5344CB8AC3E}">
        <p14:creationId xmlns:p14="http://schemas.microsoft.com/office/powerpoint/2010/main" val="4178351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MARC:</a:t>
            </a:r>
          </a:p>
          <a:p>
            <a:endParaRPr lang="en-GB" dirty="0"/>
          </a:p>
          <a:p>
            <a:pPr marL="171450" indent="-171450">
              <a:buFont typeface="Arial" panose="020B0604020202020204" pitchFamily="34" charset="0"/>
              <a:buChar char="•"/>
            </a:pPr>
            <a:r>
              <a:rPr lang="en-GB" dirty="0"/>
              <a:t>First of all, unfortunately, from our consumer side, we do not yet see a recovery to post-COVID volumes. Inflation is still impacting market volumes, and that would certainly be the case in Fresh. </a:t>
            </a:r>
          </a:p>
          <a:p>
            <a:pPr marL="171450" indent="-171450">
              <a:buFont typeface="Arial" panose="020B0604020202020204" pitchFamily="34" charset="0"/>
              <a:buChar char="•"/>
            </a:pPr>
            <a:r>
              <a:rPr lang="en-GB" dirty="0"/>
              <a:t>Based on our increase in volumes in Fresh, on top of last year, Greenyard continues to build further market share.  </a:t>
            </a:r>
          </a:p>
          <a:p>
            <a:pPr marL="171450" indent="-171450">
              <a:buFont typeface="Arial" panose="020B0604020202020204" pitchFamily="34" charset="0"/>
              <a:buChar char="•"/>
            </a:pPr>
            <a:r>
              <a:rPr lang="en-GB" dirty="0"/>
              <a:t>Revenues increased by double digits, backed by both volume growth and inflation compensation actions in both segments. </a:t>
            </a:r>
          </a:p>
          <a:p>
            <a:pPr marL="171450" indent="-171450">
              <a:buFont typeface="Arial" panose="020B0604020202020204" pitchFamily="34" charset="0"/>
              <a:buChar char="•"/>
            </a:pPr>
            <a:r>
              <a:rPr lang="en-GB" dirty="0"/>
              <a:t>We have been able to price in the necessary cost increases in the supply chain, in all transparency and fairness towards our customers. </a:t>
            </a:r>
          </a:p>
          <a:p>
            <a:pPr marL="171450" indent="-171450">
              <a:buFont typeface="Arial" panose="020B0604020202020204" pitchFamily="34" charset="0"/>
              <a:buChar char="•"/>
            </a:pPr>
            <a:r>
              <a:rPr lang="en-GB" dirty="0"/>
              <a:t>What is even stronger, is the Adjusted EBITDA performance, which increased even faster than Net Sales!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This was driven by the strong processing in Long Fresh, but also thanks to further process efficiencies in our “continuous improvement” mindset and program. It shows that we continue the track record to improve period on period.  </a:t>
            </a:r>
          </a:p>
          <a:p>
            <a:pPr marL="171450" indent="-171450">
              <a:buFont typeface="Arial" panose="020B0604020202020204" pitchFamily="34" charset="0"/>
              <a:buChar char="•"/>
            </a:pPr>
            <a:r>
              <a:rPr lang="en-GB" dirty="0"/>
              <a:t>We created  € 12,4m of cash to reduce our debt, even despite € 44m inflation impact on the inventory. I am glad to say that our debt level and leverage ratio remains low versus our peers of industry average. </a:t>
            </a:r>
          </a:p>
          <a:p>
            <a:pPr marL="171450" indent="-171450">
              <a:buFont typeface="Arial" panose="020B0604020202020204" pitchFamily="34" charset="0"/>
              <a:buChar char="•"/>
            </a:pPr>
            <a:r>
              <a:rPr lang="en-GB" dirty="0"/>
              <a:t>Our net result is stable versus last year at € 7m. It shows that even in these highly volatile and disrupted market conditions (weather, climate, war and supply chain disruptions), combined with a global increase in financial benchmark rates (in our case mainly the EURIBOR), we managed to generate stable positive bottom-line results. We continue working on our bottom line.</a:t>
            </a:r>
          </a:p>
          <a:p>
            <a:pPr marL="171450" indent="-171450">
              <a:buFont typeface="Arial" panose="020B0604020202020204" pitchFamily="34" charset="0"/>
              <a:buChar char="•"/>
            </a:pPr>
            <a:r>
              <a:rPr lang="en-GB" dirty="0"/>
              <a:t>Equally important as our financial performance, is our sustainability performance. I am delighted to say that also there, all targets are in reach in this interim period and we are on course to reach all of them by the end of the year. </a:t>
            </a:r>
          </a:p>
        </p:txBody>
      </p:sp>
      <p:sp>
        <p:nvSpPr>
          <p:cNvPr id="4" name="Slide Number Placeholder 3"/>
          <p:cNvSpPr>
            <a:spLocks noGrp="1"/>
          </p:cNvSpPr>
          <p:nvPr>
            <p:ph type="sldNum" sz="quarter" idx="5"/>
          </p:nvPr>
        </p:nvSpPr>
        <p:spPr/>
        <p:txBody>
          <a:bodyPr/>
          <a:lstStyle/>
          <a:p>
            <a:fld id="{2ABA0021-840E-451A-91AE-87CB142DB331}" type="slidenum">
              <a:rPr lang="nl-BE" smtClean="0"/>
              <a:t>6</a:t>
            </a:fld>
            <a:endParaRPr lang="nl-BE"/>
          </a:p>
        </p:txBody>
      </p:sp>
    </p:spTree>
    <p:extLst>
      <p:ext uri="{BB962C8B-B14F-4D97-AF65-F5344CB8AC3E}">
        <p14:creationId xmlns:p14="http://schemas.microsoft.com/office/powerpoint/2010/main" val="1868308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MARC:</a:t>
            </a:r>
          </a:p>
          <a:p>
            <a:endParaRPr lang="en-GB" dirty="0"/>
          </a:p>
          <a:p>
            <a:pPr marL="171450" indent="-171450">
              <a:buFont typeface="Arial" panose="020B0604020202020204" pitchFamily="34" charset="0"/>
              <a:buChar char="•"/>
            </a:pPr>
            <a:r>
              <a:rPr lang="en-GB" dirty="0"/>
              <a:t>Looking at our operations and our segments, both segments have </a:t>
            </a:r>
            <a:r>
              <a:rPr lang="en-GB" dirty="0" err="1"/>
              <a:t>performend</a:t>
            </a:r>
            <a:r>
              <a:rPr lang="en-GB" dirty="0"/>
              <a:t> very well. </a:t>
            </a:r>
          </a:p>
          <a:p>
            <a:pPr marL="171450" indent="-171450">
              <a:buFont typeface="Arial" panose="020B0604020202020204" pitchFamily="34" charset="0"/>
              <a:buChar char="•"/>
            </a:pPr>
            <a:r>
              <a:rPr lang="en-GB" dirty="0"/>
              <a:t>In Fresh, we noted a further increase in the revenues in the Integrated Customer model, from 74% of total fresh sales to 78% with the addition of the volumes of our </a:t>
            </a:r>
            <a:r>
              <a:rPr lang="en-GB" dirty="0" err="1"/>
              <a:t>lastest</a:t>
            </a:r>
            <a:r>
              <a:rPr lang="en-GB" dirty="0"/>
              <a:t> ICR customer, </a:t>
            </a:r>
            <a:r>
              <a:rPr lang="en-GB" dirty="0" err="1"/>
              <a:t>Dohle</a:t>
            </a:r>
            <a:r>
              <a:rPr lang="en-GB" dirty="0"/>
              <a:t> Hit. </a:t>
            </a:r>
          </a:p>
          <a:p>
            <a:pPr marL="171450" indent="-171450">
              <a:buFont typeface="Arial" panose="020B0604020202020204" pitchFamily="34" charset="0"/>
              <a:buChar char="•"/>
            </a:pPr>
            <a:r>
              <a:rPr lang="en-GB" dirty="0"/>
              <a:t>In that respect, we repeat that we expect two more customers to follow suit in the coming period, of which one where we are in discussion to expand the assortment from fresh to frozen and prepared. More information will be provided to the market as soon as possible. </a:t>
            </a:r>
          </a:p>
          <a:p>
            <a:pPr marL="171450" indent="-171450">
              <a:buFont typeface="Arial" panose="020B0604020202020204" pitchFamily="34" charset="0"/>
              <a:buChar char="•"/>
            </a:pPr>
            <a:r>
              <a:rPr lang="en-GB" dirty="0"/>
              <a:t>In Fresh, volumes have again increased versus a decrease in the last period as consumers’ wages and salaries are following inflation in certain of our markets. Still, there is room for further bounce back to levels post COVID-19. </a:t>
            </a:r>
          </a:p>
          <a:p>
            <a:pPr marL="171450" indent="-171450">
              <a:buFont typeface="Arial" panose="020B0604020202020204" pitchFamily="34" charset="0"/>
              <a:buChar char="•"/>
            </a:pPr>
            <a:r>
              <a:rPr lang="en-GB" dirty="0"/>
              <a:t>Prices have also increased materially, to reflect the inflationary impact on raw material prices and services. We </a:t>
            </a:r>
            <a:r>
              <a:rPr lang="en-GB" dirty="0" err="1"/>
              <a:t>relentlessy</a:t>
            </a:r>
            <a:r>
              <a:rPr lang="en-GB" dirty="0"/>
              <a:t> and openly communicate any price impact to our customers, in both segments, which is appreciated by our customers. </a:t>
            </a:r>
          </a:p>
          <a:p>
            <a:pPr marL="171450" indent="-171450">
              <a:buFont typeface="Arial" panose="020B0604020202020204" pitchFamily="34" charset="0"/>
              <a:buChar char="•"/>
            </a:pPr>
            <a:r>
              <a:rPr lang="en-GB" dirty="0"/>
              <a:t>In Long Fresh, we have seen good crop yields and good cost absorption in our factories. </a:t>
            </a:r>
          </a:p>
          <a:p>
            <a:pPr marL="171450" indent="-171450">
              <a:buFont typeface="Arial" panose="020B0604020202020204" pitchFamily="34" charset="0"/>
              <a:buChar char="•"/>
            </a:pPr>
            <a:r>
              <a:rPr lang="en-GB" dirty="0"/>
              <a:t>We continue to invest in both segments, in further efficiency gains through automation and mechanisation, but also investments in convenience. E.g. in Long Fresh, we invested in capacity for light coating, even with proteins, responding to further consumer requests for easy to use products. Across the group, 52% of the capex was related to maintenance and replacement. </a:t>
            </a:r>
          </a:p>
          <a:p>
            <a:pPr marL="171450" indent="-171450">
              <a:buFont typeface="Arial" panose="020B0604020202020204" pitchFamily="34" charset="0"/>
              <a:buChar char="•"/>
            </a:pPr>
            <a:r>
              <a:rPr lang="en-GB" dirty="0"/>
              <a:t>I will hand over to Nicolas for the financial review. </a:t>
            </a:r>
          </a:p>
          <a:p>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8</a:t>
            </a:fld>
            <a:endParaRPr lang="nl-BE"/>
          </a:p>
        </p:txBody>
      </p:sp>
    </p:spTree>
    <p:extLst>
      <p:ext uri="{BB962C8B-B14F-4D97-AF65-F5344CB8AC3E}">
        <p14:creationId xmlns:p14="http://schemas.microsoft.com/office/powerpoint/2010/main" val="2634446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endParaRPr lang="en-GB" dirty="0">
              <a:effectLst/>
            </a:endParaRPr>
          </a:p>
          <a:p>
            <a:pPr marL="342900" lvl="0" indent="-342900" algn="l" defTabSz="914400" rtl="0" eaLnBrk="1" latinLnBrk="0" hangingPunct="1">
              <a:buFont typeface="Arial" panose="020B0604020202020204" pitchFamily="34" charset="0"/>
              <a:buChar char="•"/>
              <a:tabLst>
                <a:tab pos="457200" algn="l"/>
              </a:tabLst>
            </a:pPr>
            <a:r>
              <a:rPr lang="en-GB" sz="1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Thank you Marc. </a:t>
            </a:r>
            <a:endParaRPr lang="en-GB"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l" defTabSz="914400" rtl="0" eaLnBrk="1" latinLnBrk="0" hangingPunct="1">
              <a:buFont typeface="Arial" panose="020B0604020202020204" pitchFamily="34" charset="0"/>
              <a:buChar char="•"/>
              <a:tabLst>
                <a:tab pos="457200" algn="l"/>
              </a:tabLst>
            </a:pPr>
            <a:r>
              <a:rPr lang="en-GB" sz="1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Great to be here in the call with you all on my first earnings call with Greenyard. </a:t>
            </a:r>
            <a:endParaRPr lang="en-GB"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l" defTabSz="914400" rtl="0" eaLnBrk="1" latinLnBrk="0" hangingPunct="1">
              <a:buFont typeface="Arial" panose="020B0604020202020204" pitchFamily="34" charset="0"/>
              <a:buChar char="•"/>
              <a:tabLst>
                <a:tab pos="457200" algn="l"/>
              </a:tabLst>
            </a:pPr>
            <a:r>
              <a:rPr lang="en-GB" sz="1800"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As you will probably know, I joined Greenyard recently as Group CFO. it is good to see a strong performance, particularly in these challenging market conditions. The strong volume and inflation mitigation measures create a platform for further growth in profitability and cash flow. </a:t>
            </a:r>
            <a:endParaRPr lang="en-GB"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9</a:t>
            </a:fld>
            <a:endParaRPr lang="nl-BE"/>
          </a:p>
        </p:txBody>
      </p:sp>
    </p:spTree>
    <p:extLst>
      <p:ext uri="{BB962C8B-B14F-4D97-AF65-F5344CB8AC3E}">
        <p14:creationId xmlns:p14="http://schemas.microsoft.com/office/powerpoint/2010/main" val="752972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NICOLAS:</a:t>
            </a:r>
          </a:p>
          <a:p>
            <a:endParaRPr lang="en-GB" dirty="0"/>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Diving into the financials of H1, both quarters have seen double digit growth versus last year. I remind you that last year, inflation was already on the rise. Growth is therefore on top of last year’s growth.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After 2 quarters, we have seen volumes increase almost 2%, with prices up almost 10%.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Sales stand at 2,5bn after these first 6m.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In Adjusted EBITDA, we grow 12,3% to € 90,3m, up from € 80,4m. Taken into account that last year there was a one time water contribution of € 3.4 million in last years EBITDA, the growth is even more than 17%. It translates into a margin that grows back to 3,6%. This is driven by strong processing in Long Fresh and higher compensation for interest costs and depreciations under the ICR models.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We decrease again 12m versus last year in debt levels and leverage ratio stands at 2,4x. We keep debt levels and leverage ratio at low levels and we saw an important decrease of the leverage ratio compared to the same period last year.</a:t>
            </a:r>
          </a:p>
          <a:p>
            <a:pPr marL="342900" lvl="0" indent="-342900">
              <a:buFont typeface="Arial" panose="020B0604020202020204" pitchFamily="34" charset="0"/>
              <a:buChar char="•"/>
              <a:tabLst>
                <a:tab pos="457200" algn="l"/>
              </a:tabLst>
            </a:pPr>
            <a:r>
              <a:rPr lang="en-GB" sz="1800" dirty="0">
                <a:effectLst/>
                <a:latin typeface="Calibri" panose="020F0502020204030204" pitchFamily="34" charset="0"/>
                <a:ea typeface="Times New Roman" panose="02020603050405020304" pitchFamily="18" charset="0"/>
              </a:rPr>
              <a:t>Despite increasing interest rates and higher deprecations, we kept our net result stable at € 7m.</a:t>
            </a:r>
            <a:endParaRPr lang="en-GB" dirty="0"/>
          </a:p>
        </p:txBody>
      </p:sp>
      <p:sp>
        <p:nvSpPr>
          <p:cNvPr id="4" name="Slide Number Placeholder 3"/>
          <p:cNvSpPr>
            <a:spLocks noGrp="1"/>
          </p:cNvSpPr>
          <p:nvPr>
            <p:ph type="sldNum" sz="quarter" idx="5"/>
          </p:nvPr>
        </p:nvSpPr>
        <p:spPr/>
        <p:txBody>
          <a:bodyPr/>
          <a:lstStyle/>
          <a:p>
            <a:fld id="{2ABA0021-840E-451A-91AE-87CB142DB331}" type="slidenum">
              <a:rPr lang="nl-BE" smtClean="0"/>
              <a:t>10</a:t>
            </a:fld>
            <a:endParaRPr lang="nl-BE"/>
          </a:p>
        </p:txBody>
      </p:sp>
    </p:spTree>
    <p:extLst>
      <p:ext uri="{BB962C8B-B14F-4D97-AF65-F5344CB8AC3E}">
        <p14:creationId xmlns:p14="http://schemas.microsoft.com/office/powerpoint/2010/main" val="35682875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AIN_TITLE_NO_IMAGE">
    <p:spTree>
      <p:nvGrpSpPr>
        <p:cNvPr id="1" name=""/>
        <p:cNvGrpSpPr/>
        <p:nvPr/>
      </p:nvGrpSpPr>
      <p:grpSpPr>
        <a:xfrm>
          <a:off x="0" y="0"/>
          <a:ext cx="0" cy="0"/>
          <a:chOff x="0" y="0"/>
          <a:chExt cx="0" cy="0"/>
        </a:xfrm>
      </p:grpSpPr>
      <p:sp>
        <p:nvSpPr>
          <p:cNvPr id="4" name="Rechthoek 3"/>
          <p:cNvSpPr/>
          <p:nvPr/>
        </p:nvSpPr>
        <p:spPr>
          <a:xfrm>
            <a:off x="0" y="0"/>
            <a:ext cx="12192000" cy="38154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p>
        </p:txBody>
      </p:sp>
      <p:sp>
        <p:nvSpPr>
          <p:cNvPr id="2" name="Titel 1"/>
          <p:cNvSpPr>
            <a:spLocks noGrp="1"/>
          </p:cNvSpPr>
          <p:nvPr>
            <p:ph type="ctrTitle"/>
          </p:nvPr>
        </p:nvSpPr>
        <p:spPr>
          <a:xfrm>
            <a:off x="960000" y="2342375"/>
            <a:ext cx="10272000" cy="468141"/>
          </a:xfrm>
        </p:spPr>
        <p:txBody>
          <a:bodyPr anchor="b" anchorCtr="0">
            <a:spAutoFit/>
          </a:bodyPr>
          <a:lstStyle>
            <a:lvl1pPr algn="ctr">
              <a:lnSpc>
                <a:spcPts val="3600"/>
              </a:lnSpc>
              <a:defRPr>
                <a:solidFill>
                  <a:schemeClr val="bg1"/>
                </a:solidFill>
              </a:defRPr>
            </a:lvl1pPr>
          </a:lstStyle>
          <a:p>
            <a:r>
              <a:rPr lang="en-US" noProof="0"/>
              <a:t>Click to edit Master title style</a:t>
            </a:r>
            <a:endParaRPr lang="en-GB" noProof="0" dirty="0"/>
          </a:p>
        </p:txBody>
      </p:sp>
      <p:sp>
        <p:nvSpPr>
          <p:cNvPr id="3" name="Ondertitel 2"/>
          <p:cNvSpPr>
            <a:spLocks noGrp="1"/>
          </p:cNvSpPr>
          <p:nvPr>
            <p:ph type="subTitle" idx="1"/>
          </p:nvPr>
        </p:nvSpPr>
        <p:spPr>
          <a:xfrm>
            <a:off x="958851" y="4653170"/>
            <a:ext cx="10272000" cy="432000"/>
          </a:xfrm>
        </p:spPr>
        <p:txBody>
          <a:bodyPr>
            <a:noAutofit/>
          </a:bodyPr>
          <a:lstStyle>
            <a:lvl1pPr marL="0" indent="0" algn="ctr">
              <a:buNone/>
              <a:defRPr sz="2400" b="1" i="1">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21" name="Tijdelijke aanduiding voor tekst 20"/>
          <p:cNvSpPr>
            <a:spLocks noGrp="1"/>
          </p:cNvSpPr>
          <p:nvPr>
            <p:ph type="body" sz="quarter" idx="11"/>
          </p:nvPr>
        </p:nvSpPr>
        <p:spPr>
          <a:xfrm>
            <a:off x="958851" y="5085170"/>
            <a:ext cx="10272000" cy="431800"/>
          </a:xfrm>
        </p:spPr>
        <p:txBody>
          <a:bodyPr>
            <a:noAutofit/>
          </a:bodyPr>
          <a:lstStyle>
            <a:lvl1pPr algn="ctr">
              <a:defRPr sz="1400">
                <a:solidFill>
                  <a:schemeClr val="accent4"/>
                </a:solidFill>
              </a:defRPr>
            </a:lvl1pPr>
          </a:lstStyle>
          <a:p>
            <a:pPr lvl="0"/>
            <a:r>
              <a:rPr lang="en-US" noProof="0"/>
              <a:t>Click to edit Master text styles</a:t>
            </a:r>
          </a:p>
        </p:txBody>
      </p:sp>
      <p:pic>
        <p:nvPicPr>
          <p:cNvPr id="5" name="Afbeelding 4"/>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28000" y="6237390"/>
            <a:ext cx="2790094" cy="364352"/>
          </a:xfrm>
          <a:prstGeom prst="rect">
            <a:avLst/>
          </a:prstGeom>
        </p:spPr>
      </p:pic>
      <p:pic>
        <p:nvPicPr>
          <p:cNvPr id="6" name="Afbeelding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04000" y="6266095"/>
            <a:ext cx="3029968" cy="338063"/>
          </a:xfrm>
          <a:prstGeom prst="rect">
            <a:avLst/>
          </a:prstGeom>
        </p:spPr>
      </p:pic>
      <p:pic>
        <p:nvPicPr>
          <p:cNvPr id="10" name="Afbeelding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118233328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COLUMN GRID_NO_SUBTITLE">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0" y="1412876"/>
            <a:ext cx="12192000" cy="4679949"/>
          </a:xfrm>
        </p:spPr>
        <p:txBody>
          <a:bodyPr lIns="936000" rIns="93600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5" name="Tijdelijke aanduiding voor datum 4"/>
          <p:cNvSpPr>
            <a:spLocks noGrp="1"/>
          </p:cNvSpPr>
          <p:nvPr>
            <p:ph type="dt" sz="half" idx="10"/>
          </p:nvPr>
        </p:nvSpPr>
        <p:spPr>
          <a:xfrm>
            <a:off x="8221951" y="6561460"/>
            <a:ext cx="1103973" cy="180000"/>
          </a:xfrm>
        </p:spPr>
        <p:txBody>
          <a:bodyPr/>
          <a:lstStyle/>
          <a:p>
            <a:fld id="{255BD6BB-D438-4D20-94B7-B47055DBC3F1}" type="datetime1">
              <a:rPr lang="en-GB" noProof="0" smtClean="0"/>
              <a:t>14/11/2023</a:t>
            </a:fld>
            <a:endParaRPr lang="en-GB" noProof="0" dirty="0"/>
          </a:p>
        </p:txBody>
      </p:sp>
      <p:sp>
        <p:nvSpPr>
          <p:cNvPr id="17"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18"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3"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16"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1"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237911860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COLUMN GRI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960000" y="1844675"/>
            <a:ext cx="4944000" cy="4229957"/>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4" name="Tijdelijke aanduiding voor inhoud 3"/>
          <p:cNvSpPr>
            <a:spLocks noGrp="1"/>
          </p:cNvSpPr>
          <p:nvPr>
            <p:ph sz="half" idx="2"/>
          </p:nvPr>
        </p:nvSpPr>
        <p:spPr>
          <a:xfrm>
            <a:off x="6288000" y="1844675"/>
            <a:ext cx="4944000" cy="42481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3" name="Tijdelijke aanduiding voor tekst 10"/>
          <p:cNvSpPr>
            <a:spLocks noGrp="1"/>
          </p:cNvSpPr>
          <p:nvPr>
            <p:ph type="body" sz="quarter" idx="13"/>
          </p:nvPr>
        </p:nvSpPr>
        <p:spPr>
          <a:xfrm>
            <a:off x="960967" y="1188000"/>
            <a:ext cx="10272000" cy="215444"/>
          </a:xfrm>
        </p:spPr>
        <p:txBody>
          <a:bodyPr>
            <a:spAutoFit/>
          </a:bodyPr>
          <a:lstStyle>
            <a:lvl1pPr>
              <a:defRPr sz="1400" b="1" cap="all" baseline="0"/>
            </a:lvl1pPr>
          </a:lstStyle>
          <a:p>
            <a:pPr lvl="0"/>
            <a:r>
              <a:rPr lang="en-US" noProof="0"/>
              <a:t>Click to edit Master text styles</a:t>
            </a:r>
          </a:p>
        </p:txBody>
      </p:sp>
      <p:sp>
        <p:nvSpPr>
          <p:cNvPr id="17" name="Tijdelijke aanduiding voor datum 4"/>
          <p:cNvSpPr>
            <a:spLocks noGrp="1"/>
          </p:cNvSpPr>
          <p:nvPr>
            <p:ph type="dt" sz="half" idx="10"/>
          </p:nvPr>
        </p:nvSpPr>
        <p:spPr>
          <a:xfrm>
            <a:off x="8221951" y="6561460"/>
            <a:ext cx="1103973" cy="180000"/>
          </a:xfrm>
        </p:spPr>
        <p:txBody>
          <a:bodyPr/>
          <a:lstStyle/>
          <a:p>
            <a:fld id="{F9156AD4-CC0E-4045-B9B6-9CAF6D18F8B4}" type="datetime1">
              <a:rPr lang="en-GB" noProof="0" smtClean="0"/>
              <a:t>14/11/2023</a:t>
            </a:fld>
            <a:endParaRPr lang="en-GB" noProof="0" dirty="0"/>
          </a:p>
        </p:txBody>
      </p:sp>
      <p:sp>
        <p:nvSpPr>
          <p:cNvPr id="19"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1"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6"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18"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4"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206124677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COLUMN GRID_NO_SUBTITLE">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960000" y="1412876"/>
            <a:ext cx="4944000" cy="4679949"/>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4" name="Tijdelijke aanduiding voor inhoud 3"/>
          <p:cNvSpPr>
            <a:spLocks noGrp="1"/>
          </p:cNvSpPr>
          <p:nvPr>
            <p:ph sz="half" idx="2"/>
          </p:nvPr>
        </p:nvSpPr>
        <p:spPr>
          <a:xfrm>
            <a:off x="6288000" y="1412875"/>
            <a:ext cx="4944000" cy="46799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6" name="Tijdelijke aanduiding voor datum 4"/>
          <p:cNvSpPr>
            <a:spLocks noGrp="1"/>
          </p:cNvSpPr>
          <p:nvPr>
            <p:ph type="dt" sz="half" idx="10"/>
          </p:nvPr>
        </p:nvSpPr>
        <p:spPr>
          <a:xfrm>
            <a:off x="8221951" y="6561460"/>
            <a:ext cx="1103973" cy="180000"/>
          </a:xfrm>
        </p:spPr>
        <p:txBody>
          <a:bodyPr/>
          <a:lstStyle/>
          <a:p>
            <a:fld id="{43FD82D0-E7DA-4AF5-8B02-0FE51039C11F}" type="datetime1">
              <a:rPr lang="en-GB" noProof="0" smtClean="0"/>
              <a:t>14/11/2023</a:t>
            </a:fld>
            <a:endParaRPr lang="en-GB" noProof="0" dirty="0"/>
          </a:p>
        </p:txBody>
      </p:sp>
      <p:sp>
        <p:nvSpPr>
          <p:cNvPr id="18"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19"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5"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17"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2"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230112164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HREE-COLUMN GRI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960000" y="1844676"/>
            <a:ext cx="3201600" cy="4248149"/>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4" name="Tijdelijke aanduiding voor inhoud 3"/>
          <p:cNvSpPr>
            <a:spLocks noGrp="1"/>
          </p:cNvSpPr>
          <p:nvPr>
            <p:ph sz="half" idx="2"/>
          </p:nvPr>
        </p:nvSpPr>
        <p:spPr>
          <a:xfrm>
            <a:off x="4492800" y="1844675"/>
            <a:ext cx="3196800" cy="42481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3" name="Tijdelijke aanduiding voor tekst 10"/>
          <p:cNvSpPr>
            <a:spLocks noGrp="1"/>
          </p:cNvSpPr>
          <p:nvPr>
            <p:ph type="body" sz="quarter" idx="13"/>
          </p:nvPr>
        </p:nvSpPr>
        <p:spPr>
          <a:xfrm>
            <a:off x="960967" y="1188000"/>
            <a:ext cx="10272000" cy="215444"/>
          </a:xfrm>
        </p:spPr>
        <p:txBody>
          <a:bodyPr>
            <a:spAutoFit/>
          </a:bodyPr>
          <a:lstStyle>
            <a:lvl1pPr>
              <a:defRPr sz="1400" b="1" cap="all" baseline="0"/>
            </a:lvl1pPr>
          </a:lstStyle>
          <a:p>
            <a:pPr lvl="0"/>
            <a:r>
              <a:rPr lang="en-US" noProof="0"/>
              <a:t>Click to edit Master text styles</a:t>
            </a:r>
          </a:p>
        </p:txBody>
      </p:sp>
      <p:sp>
        <p:nvSpPr>
          <p:cNvPr id="15" name="Tijdelijke aanduiding voor inhoud 2"/>
          <p:cNvSpPr>
            <a:spLocks noGrp="1"/>
          </p:cNvSpPr>
          <p:nvPr>
            <p:ph sz="half" idx="14"/>
          </p:nvPr>
        </p:nvSpPr>
        <p:spPr>
          <a:xfrm>
            <a:off x="8030400" y="1829182"/>
            <a:ext cx="3201600" cy="4248149"/>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8" name="Tijdelijke aanduiding voor datum 4"/>
          <p:cNvSpPr>
            <a:spLocks noGrp="1"/>
          </p:cNvSpPr>
          <p:nvPr>
            <p:ph type="dt" sz="half" idx="10"/>
          </p:nvPr>
        </p:nvSpPr>
        <p:spPr>
          <a:xfrm>
            <a:off x="8221951" y="6561460"/>
            <a:ext cx="1103973" cy="180000"/>
          </a:xfrm>
        </p:spPr>
        <p:txBody>
          <a:bodyPr/>
          <a:lstStyle/>
          <a:p>
            <a:fld id="{E433E5F3-1241-49AF-9B69-FB32658C9C04}" type="datetime1">
              <a:rPr lang="en-GB" noProof="0" smtClean="0"/>
              <a:t>14/11/2023</a:t>
            </a:fld>
            <a:endParaRPr lang="en-GB" noProof="0" dirty="0"/>
          </a:p>
        </p:txBody>
      </p:sp>
      <p:sp>
        <p:nvSpPr>
          <p:cNvPr id="20"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2"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7"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19"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5"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103835846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REE-COLUMN GRID_NO_SUBTITLE">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960000" y="1412876"/>
            <a:ext cx="3201600" cy="4679949"/>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4" name="Tijdelijke aanduiding voor inhoud 3"/>
          <p:cNvSpPr>
            <a:spLocks noGrp="1"/>
          </p:cNvSpPr>
          <p:nvPr>
            <p:ph sz="half" idx="2"/>
          </p:nvPr>
        </p:nvSpPr>
        <p:spPr>
          <a:xfrm>
            <a:off x="4492800" y="1412875"/>
            <a:ext cx="3196800" cy="467995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5" name="Tijdelijke aanduiding voor inhoud 2"/>
          <p:cNvSpPr>
            <a:spLocks noGrp="1"/>
          </p:cNvSpPr>
          <p:nvPr>
            <p:ph sz="half" idx="14"/>
          </p:nvPr>
        </p:nvSpPr>
        <p:spPr>
          <a:xfrm>
            <a:off x="8030400" y="1412876"/>
            <a:ext cx="3201600" cy="4664455"/>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8" name="Tijdelijke aanduiding voor datum 4"/>
          <p:cNvSpPr>
            <a:spLocks noGrp="1"/>
          </p:cNvSpPr>
          <p:nvPr>
            <p:ph type="dt" sz="half" idx="10"/>
          </p:nvPr>
        </p:nvSpPr>
        <p:spPr>
          <a:xfrm>
            <a:off x="8221951" y="6561460"/>
            <a:ext cx="1103973" cy="180000"/>
          </a:xfrm>
        </p:spPr>
        <p:txBody>
          <a:bodyPr/>
          <a:lstStyle/>
          <a:p>
            <a:fld id="{67AD0839-02BC-416D-94CB-09BDB1796FA7}" type="datetime1">
              <a:rPr lang="en-GB" noProof="0" smtClean="0"/>
              <a:t>14/11/2023</a:t>
            </a:fld>
            <a:endParaRPr lang="en-GB" noProof="0" dirty="0"/>
          </a:p>
        </p:txBody>
      </p:sp>
      <p:sp>
        <p:nvSpPr>
          <p:cNvPr id="20"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1"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7"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19"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4"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185822012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OUR-COLUMN GRI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0" y="1844676"/>
            <a:ext cx="2750400" cy="4248149"/>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3" name="Tijdelijke aanduiding voor tekst 10"/>
          <p:cNvSpPr>
            <a:spLocks noGrp="1"/>
          </p:cNvSpPr>
          <p:nvPr>
            <p:ph type="body" sz="quarter" idx="13"/>
          </p:nvPr>
        </p:nvSpPr>
        <p:spPr>
          <a:xfrm>
            <a:off x="960967" y="1188000"/>
            <a:ext cx="10272000" cy="215444"/>
          </a:xfrm>
        </p:spPr>
        <p:txBody>
          <a:bodyPr>
            <a:spAutoFit/>
          </a:bodyPr>
          <a:lstStyle>
            <a:lvl1pPr>
              <a:defRPr sz="1400" b="1" cap="all" baseline="0">
                <a:solidFill>
                  <a:schemeClr val="accent4"/>
                </a:solidFill>
              </a:defRPr>
            </a:lvl1pPr>
          </a:lstStyle>
          <a:p>
            <a:pPr lvl="0"/>
            <a:r>
              <a:rPr lang="en-US" noProof="0"/>
              <a:t>Click to edit Master text styles</a:t>
            </a:r>
          </a:p>
        </p:txBody>
      </p:sp>
      <p:sp>
        <p:nvSpPr>
          <p:cNvPr id="11" name="Tijdelijke aanduiding voor inhoud 2"/>
          <p:cNvSpPr>
            <a:spLocks noGrp="1"/>
          </p:cNvSpPr>
          <p:nvPr>
            <p:ph sz="half" idx="14"/>
          </p:nvPr>
        </p:nvSpPr>
        <p:spPr>
          <a:xfrm>
            <a:off x="3144000" y="1844677"/>
            <a:ext cx="2750400" cy="4248149"/>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5" name="Tijdelijke aanduiding voor inhoud 2"/>
          <p:cNvSpPr>
            <a:spLocks noGrp="1"/>
          </p:cNvSpPr>
          <p:nvPr>
            <p:ph sz="half" idx="15"/>
          </p:nvPr>
        </p:nvSpPr>
        <p:spPr>
          <a:xfrm>
            <a:off x="6297600" y="1844676"/>
            <a:ext cx="2750400" cy="4248149"/>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6" name="Tijdelijke aanduiding voor inhoud 2"/>
          <p:cNvSpPr>
            <a:spLocks noGrp="1"/>
          </p:cNvSpPr>
          <p:nvPr>
            <p:ph sz="half" idx="16"/>
          </p:nvPr>
        </p:nvSpPr>
        <p:spPr>
          <a:xfrm>
            <a:off x="9441600" y="1842364"/>
            <a:ext cx="2750400" cy="4248149"/>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9" name="Tijdelijke aanduiding voor datum 4"/>
          <p:cNvSpPr>
            <a:spLocks noGrp="1"/>
          </p:cNvSpPr>
          <p:nvPr>
            <p:ph type="dt" sz="half" idx="10"/>
          </p:nvPr>
        </p:nvSpPr>
        <p:spPr>
          <a:xfrm>
            <a:off x="8221951" y="6561460"/>
            <a:ext cx="1103973" cy="180000"/>
          </a:xfrm>
        </p:spPr>
        <p:txBody>
          <a:bodyPr/>
          <a:lstStyle/>
          <a:p>
            <a:fld id="{B18B53DD-129D-4189-9179-6DEC368C21F9}" type="datetime1">
              <a:rPr lang="en-GB" noProof="0" smtClean="0"/>
              <a:t>14/11/2023</a:t>
            </a:fld>
            <a:endParaRPr lang="en-GB" noProof="0" dirty="0"/>
          </a:p>
        </p:txBody>
      </p:sp>
      <p:sp>
        <p:nvSpPr>
          <p:cNvPr id="21"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3"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8"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20"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6"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150769442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OUR-COLUMN GRID_NO_SUBTITLE">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0" y="1412876"/>
            <a:ext cx="2750400" cy="4679949"/>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1" name="Tijdelijke aanduiding voor inhoud 2"/>
          <p:cNvSpPr>
            <a:spLocks noGrp="1"/>
          </p:cNvSpPr>
          <p:nvPr>
            <p:ph sz="half" idx="14"/>
          </p:nvPr>
        </p:nvSpPr>
        <p:spPr>
          <a:xfrm>
            <a:off x="3144000" y="1412876"/>
            <a:ext cx="2750400" cy="4679950"/>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5" name="Tijdelijke aanduiding voor inhoud 2"/>
          <p:cNvSpPr>
            <a:spLocks noGrp="1"/>
          </p:cNvSpPr>
          <p:nvPr>
            <p:ph sz="half" idx="15"/>
          </p:nvPr>
        </p:nvSpPr>
        <p:spPr>
          <a:xfrm>
            <a:off x="6297600" y="1412876"/>
            <a:ext cx="2750400" cy="4679949"/>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6" name="Tijdelijke aanduiding voor inhoud 2"/>
          <p:cNvSpPr>
            <a:spLocks noGrp="1"/>
          </p:cNvSpPr>
          <p:nvPr>
            <p:ph sz="half" idx="16"/>
          </p:nvPr>
        </p:nvSpPr>
        <p:spPr>
          <a:xfrm>
            <a:off x="9441600" y="1412876"/>
            <a:ext cx="2750400" cy="4677637"/>
          </a:xfrm>
        </p:spPr>
        <p:txBody>
          <a:bodyPr lIns="0" rIns="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9" name="Tijdelijke aanduiding voor datum 4"/>
          <p:cNvSpPr>
            <a:spLocks noGrp="1"/>
          </p:cNvSpPr>
          <p:nvPr>
            <p:ph type="dt" sz="half" idx="10"/>
          </p:nvPr>
        </p:nvSpPr>
        <p:spPr>
          <a:xfrm>
            <a:off x="8221951" y="6561460"/>
            <a:ext cx="1103973" cy="180000"/>
          </a:xfrm>
        </p:spPr>
        <p:txBody>
          <a:bodyPr/>
          <a:lstStyle/>
          <a:p>
            <a:fld id="{8EAFBAD3-7B5E-4188-ACD4-0E9BD7ACFE93}" type="datetime1">
              <a:rPr lang="en-GB" noProof="0" smtClean="0"/>
              <a:t>14/11/2023</a:t>
            </a:fld>
            <a:endParaRPr lang="en-GB" noProof="0" dirty="0"/>
          </a:p>
        </p:txBody>
      </p:sp>
      <p:sp>
        <p:nvSpPr>
          <p:cNvPr id="21"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2"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8"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20"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5"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50436555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8" name="Tijdelijke aanduiding voor datum 4"/>
          <p:cNvSpPr>
            <a:spLocks noGrp="1"/>
          </p:cNvSpPr>
          <p:nvPr>
            <p:ph type="dt" sz="half" idx="10"/>
          </p:nvPr>
        </p:nvSpPr>
        <p:spPr>
          <a:xfrm>
            <a:off x="8221951" y="6561460"/>
            <a:ext cx="1103973" cy="180000"/>
          </a:xfrm>
        </p:spPr>
        <p:txBody>
          <a:bodyPr/>
          <a:lstStyle/>
          <a:p>
            <a:fld id="{CD3DC9D0-0E5B-47AA-AC79-376C57AB0AB3}" type="datetime1">
              <a:rPr lang="en-GB" smtClean="0"/>
              <a:t>14/11/2023</a:t>
            </a:fld>
            <a:endParaRPr lang="nl-BE"/>
          </a:p>
        </p:txBody>
      </p:sp>
      <p:sp>
        <p:nvSpPr>
          <p:cNvPr id="10" name="Tijdelijke aanduiding voor voettekst 5"/>
          <p:cNvSpPr>
            <a:spLocks noGrp="1"/>
          </p:cNvSpPr>
          <p:nvPr>
            <p:ph type="ftr" sz="quarter" idx="11"/>
          </p:nvPr>
        </p:nvSpPr>
        <p:spPr>
          <a:xfrm>
            <a:off x="960000" y="6561460"/>
            <a:ext cx="7248293" cy="180000"/>
          </a:xfrm>
        </p:spPr>
        <p:txBody>
          <a:bodyPr/>
          <a:lstStyle/>
          <a:p>
            <a:r>
              <a:rPr lang="en-US"/>
              <a:t>To change footer go to &lt;insert / Header and Footer&gt;</a:t>
            </a:r>
            <a:endParaRPr lang="nl-BE"/>
          </a:p>
        </p:txBody>
      </p:sp>
      <p:sp>
        <p:nvSpPr>
          <p:cNvPr id="11"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nl-BE" smtClean="0"/>
              <a:t>‹#›</a:t>
            </a:fld>
            <a:endParaRPr lang="nl-BE" dirty="0"/>
          </a:p>
        </p:txBody>
      </p:sp>
      <p:pic>
        <p:nvPicPr>
          <p:cNvPr id="9" name="Afbeelding 15"/>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14" name="Afbeelding 17"/>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268234336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page">
    <p:spTree>
      <p:nvGrpSpPr>
        <p:cNvPr id="1" name=""/>
        <p:cNvGrpSpPr/>
        <p:nvPr/>
      </p:nvGrpSpPr>
      <p:grpSpPr>
        <a:xfrm>
          <a:off x="0" y="0"/>
          <a:ext cx="0" cy="0"/>
          <a:chOff x="0" y="0"/>
          <a:chExt cx="0" cy="0"/>
        </a:xfrm>
      </p:grpSpPr>
      <p:sp>
        <p:nvSpPr>
          <p:cNvPr id="17" name="Tijdelijke aanduiding voor afbeelding 16">
            <a:extLst>
              <a:ext uri="{FF2B5EF4-FFF2-40B4-BE49-F238E27FC236}">
                <a16:creationId xmlns:a16="http://schemas.microsoft.com/office/drawing/2014/main" id="{6C4B81CF-2476-C21E-8D4D-5FD6D7C5A5B2}"/>
              </a:ext>
            </a:extLst>
          </p:cNvPr>
          <p:cNvSpPr>
            <a:spLocks noGrp="1"/>
          </p:cNvSpPr>
          <p:nvPr>
            <p:ph type="pic" sz="quarter" idx="10" hasCustomPrompt="1"/>
          </p:nvPr>
        </p:nvSpPr>
        <p:spPr>
          <a:xfrm>
            <a:off x="0" y="0"/>
            <a:ext cx="8143926" cy="6737349"/>
          </a:xfrm>
          <a:prstGeom prst="round1Rect">
            <a:avLst>
              <a:gd name="adj" fmla="val 7615"/>
            </a:avLst>
          </a:prstGeom>
          <a:solidFill>
            <a:schemeClr val="bg2"/>
          </a:solidFill>
          <a:ln>
            <a:noFill/>
          </a:ln>
        </p:spPr>
        <p:txBody>
          <a:bodyPr anchor="ctr"/>
          <a:lstStyle>
            <a:lvl1pPr marL="0" indent="0" algn="ctr">
              <a:buNone/>
              <a:defRPr>
                <a:solidFill>
                  <a:srgbClr val="336633"/>
                </a:solidFill>
                <a:latin typeface="Foco" panose="020B0504050202020203" pitchFamily="34" charset="0"/>
                <a:cs typeface="Foco" panose="020B0504050202020203" pitchFamily="34" charset="0"/>
              </a:defRPr>
            </a:lvl1pPr>
          </a:lstStyle>
          <a:p>
            <a:r>
              <a:rPr lang="nl-BE"/>
              <a:t>Drop image here</a:t>
            </a:r>
          </a:p>
        </p:txBody>
      </p:sp>
      <p:sp>
        <p:nvSpPr>
          <p:cNvPr id="21" name="Tijdelijke aanduiding voor tekst 20">
            <a:extLst>
              <a:ext uri="{FF2B5EF4-FFF2-40B4-BE49-F238E27FC236}">
                <a16:creationId xmlns:a16="http://schemas.microsoft.com/office/drawing/2014/main" id="{996272AF-3615-DF03-D7D4-5E0E10521C9C}"/>
              </a:ext>
            </a:extLst>
          </p:cNvPr>
          <p:cNvSpPr>
            <a:spLocks noGrp="1"/>
          </p:cNvSpPr>
          <p:nvPr>
            <p:ph type="body" sz="quarter" idx="11" hasCustomPrompt="1"/>
          </p:nvPr>
        </p:nvSpPr>
        <p:spPr>
          <a:xfrm>
            <a:off x="8289924" y="250826"/>
            <a:ext cx="3647046" cy="6229348"/>
          </a:xfrm>
          <a:prstGeom prst="rect">
            <a:avLst/>
          </a:prstGeom>
        </p:spPr>
        <p:txBody>
          <a:bodyPr anchor="ctr"/>
          <a:lstStyle>
            <a:lvl1pPr marL="0" indent="0">
              <a:buNone/>
              <a:defRPr sz="4800" b="1" i="0">
                <a:solidFill>
                  <a:srgbClr val="336633"/>
                </a:solidFill>
                <a:latin typeface="Foco" panose="020B0504050202020203" pitchFamily="34" charset="0"/>
                <a:cs typeface="Foco" panose="020B0504050202020203" pitchFamily="34" charset="0"/>
              </a:defRPr>
            </a:lvl1pPr>
          </a:lstStyle>
          <a:p>
            <a:pPr lvl="0"/>
            <a:r>
              <a:rPr lang="nl-BE"/>
              <a:t>Title goes here</a:t>
            </a:r>
          </a:p>
        </p:txBody>
      </p:sp>
      <p:pic>
        <p:nvPicPr>
          <p:cNvPr id="25" name="Afbeelding 24">
            <a:extLst>
              <a:ext uri="{FF2B5EF4-FFF2-40B4-BE49-F238E27FC236}">
                <a16:creationId xmlns:a16="http://schemas.microsoft.com/office/drawing/2014/main" id="{BF7AE0C8-820C-EE0A-6CD4-2E4E6D0BF31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6737350"/>
            <a:ext cx="12192000" cy="120650"/>
          </a:xfrm>
          <a:prstGeom prst="rect">
            <a:avLst/>
          </a:prstGeom>
        </p:spPr>
      </p:pic>
    </p:spTree>
    <p:extLst>
      <p:ext uri="{BB962C8B-B14F-4D97-AF65-F5344CB8AC3E}">
        <p14:creationId xmlns:p14="http://schemas.microsoft.com/office/powerpoint/2010/main" val="1781370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MAIN_TITLE_ONE_IMAGE">
    <p:spTree>
      <p:nvGrpSpPr>
        <p:cNvPr id="1" name=""/>
        <p:cNvGrpSpPr/>
        <p:nvPr/>
      </p:nvGrpSpPr>
      <p:grpSpPr>
        <a:xfrm>
          <a:off x="0" y="0"/>
          <a:ext cx="0" cy="0"/>
          <a:chOff x="0" y="0"/>
          <a:chExt cx="0" cy="0"/>
        </a:xfrm>
      </p:grpSpPr>
      <p:sp>
        <p:nvSpPr>
          <p:cNvPr id="2" name="Titel 1"/>
          <p:cNvSpPr>
            <a:spLocks noGrp="1"/>
          </p:cNvSpPr>
          <p:nvPr>
            <p:ph type="ctrTitle"/>
          </p:nvPr>
        </p:nvSpPr>
        <p:spPr>
          <a:xfrm>
            <a:off x="960000" y="4643996"/>
            <a:ext cx="10272000" cy="468141"/>
          </a:xfrm>
        </p:spPr>
        <p:txBody>
          <a:bodyPr anchor="b" anchorCtr="0">
            <a:spAutoFit/>
          </a:bodyPr>
          <a:lstStyle>
            <a:lvl1pPr algn="ctr">
              <a:lnSpc>
                <a:spcPts val="3600"/>
              </a:lnSpc>
              <a:defRPr>
                <a:solidFill>
                  <a:schemeClr val="accent2"/>
                </a:solidFill>
              </a:defRPr>
            </a:lvl1pPr>
          </a:lstStyle>
          <a:p>
            <a:r>
              <a:rPr lang="en-US" noProof="0"/>
              <a:t>Click to edit Master title style</a:t>
            </a:r>
            <a:endParaRPr lang="en-GB" noProof="0" dirty="0"/>
          </a:p>
        </p:txBody>
      </p:sp>
      <p:sp>
        <p:nvSpPr>
          <p:cNvPr id="3" name="Ondertitel 2"/>
          <p:cNvSpPr>
            <a:spLocks noGrp="1"/>
          </p:cNvSpPr>
          <p:nvPr>
            <p:ph type="subTitle" idx="1"/>
          </p:nvPr>
        </p:nvSpPr>
        <p:spPr>
          <a:xfrm>
            <a:off x="960000" y="5148000"/>
            <a:ext cx="10272000" cy="432000"/>
          </a:xfrm>
        </p:spPr>
        <p:txBody>
          <a:bodyPr>
            <a:noAutofit/>
          </a:bodyPr>
          <a:lstStyle>
            <a:lvl1pPr marL="0" indent="0" algn="ctr">
              <a:buNone/>
              <a:defRPr sz="2400" b="1" i="1">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12" name="Tijdelijke aanduiding voor afbeelding 11"/>
          <p:cNvSpPr>
            <a:spLocks noGrp="1"/>
          </p:cNvSpPr>
          <p:nvPr>
            <p:ph type="pic" sz="quarter" idx="10"/>
          </p:nvPr>
        </p:nvSpPr>
        <p:spPr>
          <a:xfrm>
            <a:off x="0" y="1"/>
            <a:ext cx="12192000" cy="3743325"/>
          </a:xfrm>
          <a:solidFill>
            <a:schemeClr val="bg1">
              <a:lumMod val="95000"/>
            </a:schemeClr>
          </a:solidFill>
          <a:ln>
            <a:noFill/>
          </a:ln>
        </p:spPr>
        <p:txBody>
          <a:bodyPr/>
          <a:lstStyle/>
          <a:p>
            <a:r>
              <a:rPr lang="en-US"/>
              <a:t>Click icon to add picture</a:t>
            </a:r>
            <a:endParaRPr lang="nl-BE" dirty="0"/>
          </a:p>
        </p:txBody>
      </p:sp>
      <p:sp>
        <p:nvSpPr>
          <p:cNvPr id="21" name="Tijdelijke aanduiding voor tekst 20"/>
          <p:cNvSpPr>
            <a:spLocks noGrp="1"/>
          </p:cNvSpPr>
          <p:nvPr>
            <p:ph type="body" sz="quarter" idx="11"/>
          </p:nvPr>
        </p:nvSpPr>
        <p:spPr>
          <a:xfrm>
            <a:off x="960000" y="5580000"/>
            <a:ext cx="10272000" cy="431800"/>
          </a:xfrm>
        </p:spPr>
        <p:txBody>
          <a:bodyPr>
            <a:noAutofit/>
          </a:bodyPr>
          <a:lstStyle>
            <a:lvl1pPr algn="ctr">
              <a:defRPr sz="1400">
                <a:solidFill>
                  <a:schemeClr val="accent4"/>
                </a:solidFill>
              </a:defRPr>
            </a:lvl1pPr>
          </a:lstStyle>
          <a:p>
            <a:pPr lvl="0"/>
            <a:r>
              <a:rPr lang="en-US" noProof="0"/>
              <a:t>Click to edit Master text styles</a:t>
            </a:r>
          </a:p>
        </p:txBody>
      </p:sp>
      <p:pic>
        <p:nvPicPr>
          <p:cNvPr id="11" name="Afbeelding 10"/>
          <p:cNvPicPr>
            <a:picLocks noChangeAspect="1"/>
          </p:cNvPicPr>
          <p:nvPr userDrawn="1"/>
        </p:nvPicPr>
        <p:blipFill rotWithShape="1">
          <a:blip r:embed="rId2">
            <a:extLst>
              <a:ext uri="{28A0092B-C50C-407E-A947-70E740481C1C}">
                <a14:useLocalDpi xmlns:a14="http://schemas.microsoft.com/office/drawing/2010/main" val="0"/>
              </a:ext>
            </a:extLst>
          </a:blip>
          <a:srcRect t="16302" b="-50364"/>
          <a:stretch/>
        </p:blipFill>
        <p:spPr>
          <a:xfrm>
            <a:off x="-658" y="3744000"/>
            <a:ext cx="12162145" cy="101351"/>
          </a:xfrm>
          <a:prstGeom prst="rect">
            <a:avLst/>
          </a:prstGeom>
        </p:spPr>
      </p:pic>
      <p:pic>
        <p:nvPicPr>
          <p:cNvPr id="9" name="Afbeelding 4"/>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528000" y="6237390"/>
            <a:ext cx="2790094" cy="364352"/>
          </a:xfrm>
          <a:prstGeom prst="rect">
            <a:avLst/>
          </a:prstGeom>
        </p:spPr>
      </p:pic>
      <p:pic>
        <p:nvPicPr>
          <p:cNvPr id="14" name="Afbeelding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04000" y="6266095"/>
            <a:ext cx="3029968" cy="338063"/>
          </a:xfrm>
          <a:prstGeom prst="rect">
            <a:avLst/>
          </a:prstGeom>
        </p:spPr>
      </p:pic>
    </p:spTree>
    <p:extLst>
      <p:ext uri="{BB962C8B-B14F-4D97-AF65-F5344CB8AC3E}">
        <p14:creationId xmlns:p14="http://schemas.microsoft.com/office/powerpoint/2010/main" val="174949961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MAIN_TITLE_TWO_IMAGES">
    <p:spTree>
      <p:nvGrpSpPr>
        <p:cNvPr id="1" name=""/>
        <p:cNvGrpSpPr/>
        <p:nvPr/>
      </p:nvGrpSpPr>
      <p:grpSpPr>
        <a:xfrm>
          <a:off x="0" y="0"/>
          <a:ext cx="0" cy="0"/>
          <a:chOff x="0" y="0"/>
          <a:chExt cx="0" cy="0"/>
        </a:xfrm>
      </p:grpSpPr>
      <p:sp>
        <p:nvSpPr>
          <p:cNvPr id="2" name="Titel 1"/>
          <p:cNvSpPr>
            <a:spLocks noGrp="1"/>
          </p:cNvSpPr>
          <p:nvPr>
            <p:ph type="ctrTitle"/>
          </p:nvPr>
        </p:nvSpPr>
        <p:spPr>
          <a:xfrm>
            <a:off x="960000" y="4643996"/>
            <a:ext cx="10272000" cy="468141"/>
          </a:xfrm>
        </p:spPr>
        <p:txBody>
          <a:bodyPr anchor="b" anchorCtr="0">
            <a:spAutoFit/>
          </a:bodyPr>
          <a:lstStyle>
            <a:lvl1pPr algn="ctr">
              <a:lnSpc>
                <a:spcPts val="3600"/>
              </a:lnSpc>
              <a:defRPr>
                <a:solidFill>
                  <a:schemeClr val="accent2"/>
                </a:solidFill>
              </a:defRPr>
            </a:lvl1pPr>
          </a:lstStyle>
          <a:p>
            <a:r>
              <a:rPr lang="en-US" noProof="0"/>
              <a:t>Click to edit Master title style</a:t>
            </a:r>
            <a:endParaRPr lang="en-GB" noProof="0" dirty="0"/>
          </a:p>
        </p:txBody>
      </p:sp>
      <p:sp>
        <p:nvSpPr>
          <p:cNvPr id="3" name="Ondertitel 2"/>
          <p:cNvSpPr>
            <a:spLocks noGrp="1"/>
          </p:cNvSpPr>
          <p:nvPr>
            <p:ph type="subTitle" idx="1"/>
          </p:nvPr>
        </p:nvSpPr>
        <p:spPr>
          <a:xfrm>
            <a:off x="960000" y="5148000"/>
            <a:ext cx="10272000" cy="432000"/>
          </a:xfrm>
        </p:spPr>
        <p:txBody>
          <a:bodyPr>
            <a:noAutofit/>
          </a:bodyPr>
          <a:lstStyle>
            <a:lvl1pPr marL="0" indent="0" algn="ctr">
              <a:buNone/>
              <a:defRPr sz="2400" b="1" i="1">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12" name="Tijdelijke aanduiding voor afbeelding 11"/>
          <p:cNvSpPr>
            <a:spLocks noGrp="1"/>
          </p:cNvSpPr>
          <p:nvPr>
            <p:ph type="pic" sz="quarter" idx="10"/>
          </p:nvPr>
        </p:nvSpPr>
        <p:spPr>
          <a:xfrm>
            <a:off x="0" y="1"/>
            <a:ext cx="6096000" cy="3743325"/>
          </a:xfrm>
          <a:solidFill>
            <a:schemeClr val="bg1">
              <a:lumMod val="95000"/>
            </a:schemeClr>
          </a:solidFill>
          <a:ln>
            <a:noFill/>
          </a:ln>
        </p:spPr>
        <p:txBody>
          <a:bodyPr/>
          <a:lstStyle/>
          <a:p>
            <a:r>
              <a:rPr lang="en-US"/>
              <a:t>Click icon to add picture</a:t>
            </a:r>
            <a:endParaRPr lang="nl-BE" dirty="0"/>
          </a:p>
        </p:txBody>
      </p:sp>
      <p:sp>
        <p:nvSpPr>
          <p:cNvPr id="21" name="Tijdelijke aanduiding voor tekst 20"/>
          <p:cNvSpPr>
            <a:spLocks noGrp="1"/>
          </p:cNvSpPr>
          <p:nvPr>
            <p:ph type="body" sz="quarter" idx="11"/>
          </p:nvPr>
        </p:nvSpPr>
        <p:spPr>
          <a:xfrm>
            <a:off x="960000" y="5580000"/>
            <a:ext cx="10272000" cy="431800"/>
          </a:xfrm>
        </p:spPr>
        <p:txBody>
          <a:bodyPr>
            <a:noAutofit/>
          </a:bodyPr>
          <a:lstStyle>
            <a:lvl1pPr algn="ctr">
              <a:defRPr sz="1400">
                <a:solidFill>
                  <a:schemeClr val="accent4"/>
                </a:solidFill>
              </a:defRPr>
            </a:lvl1pPr>
          </a:lstStyle>
          <a:p>
            <a:pPr lvl="0"/>
            <a:r>
              <a:rPr lang="en-US" noProof="0"/>
              <a:t>Click to edit Master text styles</a:t>
            </a:r>
          </a:p>
        </p:txBody>
      </p:sp>
      <p:sp>
        <p:nvSpPr>
          <p:cNvPr id="11" name="Tijdelijke aanduiding voor afbeelding 11"/>
          <p:cNvSpPr>
            <a:spLocks noGrp="1"/>
          </p:cNvSpPr>
          <p:nvPr>
            <p:ph type="pic" sz="quarter" idx="12"/>
          </p:nvPr>
        </p:nvSpPr>
        <p:spPr>
          <a:xfrm>
            <a:off x="6096000" y="1"/>
            <a:ext cx="6096000" cy="3743325"/>
          </a:xfrm>
          <a:solidFill>
            <a:schemeClr val="bg1">
              <a:lumMod val="95000"/>
            </a:schemeClr>
          </a:solidFill>
          <a:ln>
            <a:noFill/>
          </a:ln>
        </p:spPr>
        <p:txBody>
          <a:bodyPr/>
          <a:lstStyle/>
          <a:p>
            <a:r>
              <a:rPr lang="en-US"/>
              <a:t>Click icon to add picture</a:t>
            </a:r>
            <a:endParaRPr lang="nl-BE" dirty="0"/>
          </a:p>
        </p:txBody>
      </p:sp>
      <p:pic>
        <p:nvPicPr>
          <p:cNvPr id="10" name="Afbeelding 10"/>
          <p:cNvPicPr>
            <a:picLocks noChangeAspect="1"/>
          </p:cNvPicPr>
          <p:nvPr userDrawn="1"/>
        </p:nvPicPr>
        <p:blipFill rotWithShape="1">
          <a:blip r:embed="rId2">
            <a:extLst>
              <a:ext uri="{28A0092B-C50C-407E-A947-70E740481C1C}">
                <a14:useLocalDpi xmlns:a14="http://schemas.microsoft.com/office/drawing/2010/main" val="0"/>
              </a:ext>
            </a:extLst>
          </a:blip>
          <a:srcRect t="16302" b="-50364"/>
          <a:stretch/>
        </p:blipFill>
        <p:spPr>
          <a:xfrm>
            <a:off x="-658" y="3744000"/>
            <a:ext cx="12162145" cy="101351"/>
          </a:xfrm>
          <a:prstGeom prst="rect">
            <a:avLst/>
          </a:prstGeom>
        </p:spPr>
      </p:pic>
      <p:pic>
        <p:nvPicPr>
          <p:cNvPr id="16" name="Afbeelding 4"/>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528000" y="6237390"/>
            <a:ext cx="2790094" cy="364352"/>
          </a:xfrm>
          <a:prstGeom prst="rect">
            <a:avLst/>
          </a:prstGeom>
        </p:spPr>
      </p:pic>
      <p:pic>
        <p:nvPicPr>
          <p:cNvPr id="17" name="Afbeelding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04000" y="6266095"/>
            <a:ext cx="3029968" cy="338063"/>
          </a:xfrm>
          <a:prstGeom prst="rect">
            <a:avLst/>
          </a:prstGeom>
        </p:spPr>
      </p:pic>
    </p:spTree>
    <p:extLst>
      <p:ext uri="{BB962C8B-B14F-4D97-AF65-F5344CB8AC3E}">
        <p14:creationId xmlns:p14="http://schemas.microsoft.com/office/powerpoint/2010/main" val="75469264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MAIN_TITLE_THREE_IMAGES">
    <p:spTree>
      <p:nvGrpSpPr>
        <p:cNvPr id="1" name=""/>
        <p:cNvGrpSpPr/>
        <p:nvPr/>
      </p:nvGrpSpPr>
      <p:grpSpPr>
        <a:xfrm>
          <a:off x="0" y="0"/>
          <a:ext cx="0" cy="0"/>
          <a:chOff x="0" y="0"/>
          <a:chExt cx="0" cy="0"/>
        </a:xfrm>
      </p:grpSpPr>
      <p:sp>
        <p:nvSpPr>
          <p:cNvPr id="2" name="Titel 1"/>
          <p:cNvSpPr>
            <a:spLocks noGrp="1"/>
          </p:cNvSpPr>
          <p:nvPr>
            <p:ph type="ctrTitle"/>
          </p:nvPr>
        </p:nvSpPr>
        <p:spPr>
          <a:xfrm>
            <a:off x="960000" y="4643996"/>
            <a:ext cx="10272000" cy="468141"/>
          </a:xfrm>
        </p:spPr>
        <p:txBody>
          <a:bodyPr anchor="b" anchorCtr="0">
            <a:spAutoFit/>
          </a:bodyPr>
          <a:lstStyle>
            <a:lvl1pPr algn="ctr">
              <a:lnSpc>
                <a:spcPts val="3600"/>
              </a:lnSpc>
              <a:defRPr>
                <a:solidFill>
                  <a:schemeClr val="accent2"/>
                </a:solidFill>
              </a:defRPr>
            </a:lvl1pPr>
          </a:lstStyle>
          <a:p>
            <a:r>
              <a:rPr lang="en-US" noProof="0"/>
              <a:t>Click to edit Master title style</a:t>
            </a:r>
            <a:endParaRPr lang="en-GB" noProof="0" dirty="0"/>
          </a:p>
        </p:txBody>
      </p:sp>
      <p:sp>
        <p:nvSpPr>
          <p:cNvPr id="3" name="Ondertitel 2"/>
          <p:cNvSpPr>
            <a:spLocks noGrp="1"/>
          </p:cNvSpPr>
          <p:nvPr>
            <p:ph type="subTitle" idx="1"/>
          </p:nvPr>
        </p:nvSpPr>
        <p:spPr>
          <a:xfrm>
            <a:off x="960000" y="5148000"/>
            <a:ext cx="10272000" cy="432000"/>
          </a:xfrm>
        </p:spPr>
        <p:txBody>
          <a:bodyPr>
            <a:noAutofit/>
          </a:bodyPr>
          <a:lstStyle>
            <a:lvl1pPr marL="0" indent="0" algn="ctr">
              <a:buNone/>
              <a:defRPr sz="2400" b="1" i="1">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12" name="Tijdelijke aanduiding voor afbeelding 11"/>
          <p:cNvSpPr>
            <a:spLocks noGrp="1"/>
          </p:cNvSpPr>
          <p:nvPr>
            <p:ph type="pic" sz="quarter" idx="10"/>
          </p:nvPr>
        </p:nvSpPr>
        <p:spPr>
          <a:xfrm>
            <a:off x="0" y="1"/>
            <a:ext cx="4080000" cy="3743325"/>
          </a:xfrm>
          <a:solidFill>
            <a:schemeClr val="bg1">
              <a:lumMod val="95000"/>
            </a:schemeClr>
          </a:solidFill>
          <a:ln>
            <a:noFill/>
          </a:ln>
        </p:spPr>
        <p:txBody>
          <a:bodyPr/>
          <a:lstStyle/>
          <a:p>
            <a:r>
              <a:rPr lang="en-US"/>
              <a:t>Click icon to add picture</a:t>
            </a:r>
            <a:endParaRPr lang="nl-BE" dirty="0"/>
          </a:p>
        </p:txBody>
      </p:sp>
      <p:sp>
        <p:nvSpPr>
          <p:cNvPr id="21" name="Tijdelijke aanduiding voor tekst 20"/>
          <p:cNvSpPr>
            <a:spLocks noGrp="1"/>
          </p:cNvSpPr>
          <p:nvPr>
            <p:ph type="body" sz="quarter" idx="11"/>
          </p:nvPr>
        </p:nvSpPr>
        <p:spPr>
          <a:xfrm>
            <a:off x="960000" y="5580000"/>
            <a:ext cx="10272000" cy="431800"/>
          </a:xfrm>
        </p:spPr>
        <p:txBody>
          <a:bodyPr>
            <a:noAutofit/>
          </a:bodyPr>
          <a:lstStyle>
            <a:lvl1pPr algn="ctr">
              <a:defRPr sz="1400">
                <a:solidFill>
                  <a:schemeClr val="accent4"/>
                </a:solidFill>
              </a:defRPr>
            </a:lvl1pPr>
          </a:lstStyle>
          <a:p>
            <a:pPr lvl="0"/>
            <a:r>
              <a:rPr lang="en-US" noProof="0"/>
              <a:t>Click to edit Master text styles</a:t>
            </a:r>
          </a:p>
        </p:txBody>
      </p:sp>
      <p:sp>
        <p:nvSpPr>
          <p:cNvPr id="11" name="Tijdelijke aanduiding voor afbeelding 11"/>
          <p:cNvSpPr>
            <a:spLocks noGrp="1"/>
          </p:cNvSpPr>
          <p:nvPr>
            <p:ph type="pic" sz="quarter" idx="12"/>
          </p:nvPr>
        </p:nvSpPr>
        <p:spPr>
          <a:xfrm>
            <a:off x="4080000" y="1"/>
            <a:ext cx="4032000" cy="3743325"/>
          </a:xfrm>
          <a:solidFill>
            <a:schemeClr val="bg1">
              <a:lumMod val="95000"/>
            </a:schemeClr>
          </a:solidFill>
          <a:ln>
            <a:noFill/>
          </a:ln>
        </p:spPr>
        <p:txBody>
          <a:bodyPr/>
          <a:lstStyle/>
          <a:p>
            <a:r>
              <a:rPr lang="en-US"/>
              <a:t>Click icon to add picture</a:t>
            </a:r>
            <a:endParaRPr lang="nl-BE" dirty="0"/>
          </a:p>
        </p:txBody>
      </p:sp>
      <p:sp>
        <p:nvSpPr>
          <p:cNvPr id="9" name="Tijdelijke aanduiding voor afbeelding 11"/>
          <p:cNvSpPr>
            <a:spLocks noGrp="1"/>
          </p:cNvSpPr>
          <p:nvPr>
            <p:ph type="pic" sz="quarter" idx="13"/>
          </p:nvPr>
        </p:nvSpPr>
        <p:spPr>
          <a:xfrm>
            <a:off x="8112000" y="1"/>
            <a:ext cx="4080000" cy="3743325"/>
          </a:xfrm>
          <a:solidFill>
            <a:schemeClr val="bg1">
              <a:lumMod val="95000"/>
            </a:schemeClr>
          </a:solidFill>
          <a:ln>
            <a:noFill/>
          </a:ln>
        </p:spPr>
        <p:txBody>
          <a:bodyPr/>
          <a:lstStyle/>
          <a:p>
            <a:r>
              <a:rPr lang="en-US"/>
              <a:t>Click icon to add picture</a:t>
            </a:r>
            <a:endParaRPr lang="nl-BE" dirty="0"/>
          </a:p>
        </p:txBody>
      </p:sp>
      <p:pic>
        <p:nvPicPr>
          <p:cNvPr id="13" name="Afbeelding 10"/>
          <p:cNvPicPr>
            <a:picLocks noChangeAspect="1"/>
          </p:cNvPicPr>
          <p:nvPr userDrawn="1"/>
        </p:nvPicPr>
        <p:blipFill rotWithShape="1">
          <a:blip r:embed="rId2">
            <a:extLst>
              <a:ext uri="{28A0092B-C50C-407E-A947-70E740481C1C}">
                <a14:useLocalDpi xmlns:a14="http://schemas.microsoft.com/office/drawing/2010/main" val="0"/>
              </a:ext>
            </a:extLst>
          </a:blip>
          <a:srcRect t="16302" b="-50364"/>
          <a:stretch/>
        </p:blipFill>
        <p:spPr>
          <a:xfrm>
            <a:off x="-658" y="3744000"/>
            <a:ext cx="12162145" cy="101351"/>
          </a:xfrm>
          <a:prstGeom prst="rect">
            <a:avLst/>
          </a:prstGeom>
        </p:spPr>
      </p:pic>
      <p:pic>
        <p:nvPicPr>
          <p:cNvPr id="16" name="Afbeelding 4"/>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528000" y="6237390"/>
            <a:ext cx="2790094" cy="364352"/>
          </a:xfrm>
          <a:prstGeom prst="rect">
            <a:avLst/>
          </a:prstGeom>
        </p:spPr>
      </p:pic>
      <p:pic>
        <p:nvPicPr>
          <p:cNvPr id="18" name="Afbeelding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04000" y="6266095"/>
            <a:ext cx="3029968" cy="338063"/>
          </a:xfrm>
          <a:prstGeom prst="rect">
            <a:avLst/>
          </a:prstGeom>
        </p:spPr>
      </p:pic>
    </p:spTree>
    <p:extLst>
      <p:ext uri="{BB962C8B-B14F-4D97-AF65-F5344CB8AC3E}">
        <p14:creationId xmlns:p14="http://schemas.microsoft.com/office/powerpoint/2010/main" val="275240323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AIN_TITLE_FOUR_IMAGES">
    <p:spTree>
      <p:nvGrpSpPr>
        <p:cNvPr id="1" name=""/>
        <p:cNvGrpSpPr/>
        <p:nvPr/>
      </p:nvGrpSpPr>
      <p:grpSpPr>
        <a:xfrm>
          <a:off x="0" y="0"/>
          <a:ext cx="0" cy="0"/>
          <a:chOff x="0" y="0"/>
          <a:chExt cx="0" cy="0"/>
        </a:xfrm>
      </p:grpSpPr>
      <p:sp>
        <p:nvSpPr>
          <p:cNvPr id="2" name="Titel 1"/>
          <p:cNvSpPr>
            <a:spLocks noGrp="1"/>
          </p:cNvSpPr>
          <p:nvPr>
            <p:ph type="ctrTitle"/>
          </p:nvPr>
        </p:nvSpPr>
        <p:spPr>
          <a:xfrm>
            <a:off x="960000" y="4643996"/>
            <a:ext cx="10272000" cy="468141"/>
          </a:xfrm>
        </p:spPr>
        <p:txBody>
          <a:bodyPr anchor="b" anchorCtr="0">
            <a:spAutoFit/>
          </a:bodyPr>
          <a:lstStyle>
            <a:lvl1pPr algn="ctr">
              <a:lnSpc>
                <a:spcPts val="3600"/>
              </a:lnSpc>
              <a:defRPr>
                <a:solidFill>
                  <a:schemeClr val="accent2"/>
                </a:solidFill>
              </a:defRPr>
            </a:lvl1pPr>
          </a:lstStyle>
          <a:p>
            <a:r>
              <a:rPr lang="en-US" noProof="0"/>
              <a:t>Click to edit Master title style</a:t>
            </a:r>
            <a:endParaRPr lang="en-GB" noProof="0" dirty="0"/>
          </a:p>
        </p:txBody>
      </p:sp>
      <p:sp>
        <p:nvSpPr>
          <p:cNvPr id="3" name="Ondertitel 2"/>
          <p:cNvSpPr>
            <a:spLocks noGrp="1"/>
          </p:cNvSpPr>
          <p:nvPr>
            <p:ph type="subTitle" idx="1"/>
          </p:nvPr>
        </p:nvSpPr>
        <p:spPr>
          <a:xfrm>
            <a:off x="960000" y="5148000"/>
            <a:ext cx="10272000" cy="432000"/>
          </a:xfrm>
        </p:spPr>
        <p:txBody>
          <a:bodyPr>
            <a:noAutofit/>
          </a:bodyPr>
          <a:lstStyle>
            <a:lvl1pPr marL="0" indent="0" algn="ctr">
              <a:buNone/>
              <a:defRPr sz="2400" b="1" i="1">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endParaRPr lang="en-GB" noProof="0" dirty="0"/>
          </a:p>
        </p:txBody>
      </p:sp>
      <p:sp>
        <p:nvSpPr>
          <p:cNvPr id="12" name="Tijdelijke aanduiding voor afbeelding 11"/>
          <p:cNvSpPr>
            <a:spLocks noGrp="1"/>
          </p:cNvSpPr>
          <p:nvPr>
            <p:ph type="pic" sz="quarter" idx="10"/>
          </p:nvPr>
        </p:nvSpPr>
        <p:spPr>
          <a:xfrm>
            <a:off x="0" y="1"/>
            <a:ext cx="3048000" cy="3743325"/>
          </a:xfrm>
          <a:solidFill>
            <a:schemeClr val="bg1">
              <a:lumMod val="95000"/>
            </a:schemeClr>
          </a:solidFill>
          <a:ln>
            <a:noFill/>
          </a:ln>
        </p:spPr>
        <p:txBody>
          <a:bodyPr/>
          <a:lstStyle/>
          <a:p>
            <a:r>
              <a:rPr lang="en-US"/>
              <a:t>Click icon to add picture</a:t>
            </a:r>
            <a:endParaRPr lang="nl-BE" dirty="0"/>
          </a:p>
        </p:txBody>
      </p:sp>
      <p:sp>
        <p:nvSpPr>
          <p:cNvPr id="21" name="Tijdelijke aanduiding voor tekst 20"/>
          <p:cNvSpPr>
            <a:spLocks noGrp="1"/>
          </p:cNvSpPr>
          <p:nvPr>
            <p:ph type="body" sz="quarter" idx="11"/>
          </p:nvPr>
        </p:nvSpPr>
        <p:spPr>
          <a:xfrm>
            <a:off x="960000" y="5580000"/>
            <a:ext cx="10272000" cy="431800"/>
          </a:xfrm>
        </p:spPr>
        <p:txBody>
          <a:bodyPr>
            <a:noAutofit/>
          </a:bodyPr>
          <a:lstStyle>
            <a:lvl1pPr algn="ctr">
              <a:defRPr sz="1400">
                <a:solidFill>
                  <a:schemeClr val="accent4"/>
                </a:solidFill>
              </a:defRPr>
            </a:lvl1pPr>
          </a:lstStyle>
          <a:p>
            <a:pPr lvl="0"/>
            <a:r>
              <a:rPr lang="en-US" noProof="0"/>
              <a:t>Click to edit Master text styles</a:t>
            </a:r>
          </a:p>
        </p:txBody>
      </p:sp>
      <p:sp>
        <p:nvSpPr>
          <p:cNvPr id="9" name="Tijdelijke aanduiding voor afbeelding 11"/>
          <p:cNvSpPr>
            <a:spLocks noGrp="1"/>
          </p:cNvSpPr>
          <p:nvPr>
            <p:ph type="pic" sz="quarter" idx="13"/>
          </p:nvPr>
        </p:nvSpPr>
        <p:spPr>
          <a:xfrm>
            <a:off x="3048000" y="1"/>
            <a:ext cx="3048000" cy="3743325"/>
          </a:xfrm>
          <a:solidFill>
            <a:schemeClr val="bg1">
              <a:lumMod val="95000"/>
            </a:schemeClr>
          </a:solidFill>
          <a:ln>
            <a:noFill/>
          </a:ln>
        </p:spPr>
        <p:txBody>
          <a:bodyPr/>
          <a:lstStyle/>
          <a:p>
            <a:r>
              <a:rPr lang="en-US"/>
              <a:t>Click icon to add picture</a:t>
            </a:r>
            <a:endParaRPr lang="nl-BE" dirty="0"/>
          </a:p>
        </p:txBody>
      </p:sp>
      <p:sp>
        <p:nvSpPr>
          <p:cNvPr id="14" name="Tijdelijke aanduiding voor afbeelding 11"/>
          <p:cNvSpPr>
            <a:spLocks noGrp="1"/>
          </p:cNvSpPr>
          <p:nvPr>
            <p:ph type="pic" sz="quarter" idx="14"/>
          </p:nvPr>
        </p:nvSpPr>
        <p:spPr>
          <a:xfrm>
            <a:off x="6096000" y="1"/>
            <a:ext cx="3048000" cy="3743325"/>
          </a:xfrm>
          <a:solidFill>
            <a:schemeClr val="bg1">
              <a:lumMod val="95000"/>
            </a:schemeClr>
          </a:solidFill>
          <a:ln>
            <a:noFill/>
          </a:ln>
        </p:spPr>
        <p:txBody>
          <a:bodyPr/>
          <a:lstStyle/>
          <a:p>
            <a:r>
              <a:rPr lang="en-US"/>
              <a:t>Click icon to add picture</a:t>
            </a:r>
            <a:endParaRPr lang="nl-BE" dirty="0"/>
          </a:p>
        </p:txBody>
      </p:sp>
      <p:sp>
        <p:nvSpPr>
          <p:cNvPr id="15" name="Tijdelijke aanduiding voor afbeelding 11"/>
          <p:cNvSpPr>
            <a:spLocks noGrp="1"/>
          </p:cNvSpPr>
          <p:nvPr>
            <p:ph type="pic" sz="quarter" idx="15"/>
          </p:nvPr>
        </p:nvSpPr>
        <p:spPr>
          <a:xfrm>
            <a:off x="9144000" y="1"/>
            <a:ext cx="3048000" cy="3743325"/>
          </a:xfrm>
          <a:solidFill>
            <a:schemeClr val="bg1">
              <a:lumMod val="95000"/>
            </a:schemeClr>
          </a:solidFill>
          <a:ln>
            <a:noFill/>
          </a:ln>
        </p:spPr>
        <p:txBody>
          <a:bodyPr/>
          <a:lstStyle/>
          <a:p>
            <a:r>
              <a:rPr lang="en-US"/>
              <a:t>Click icon to add picture</a:t>
            </a:r>
            <a:endParaRPr lang="nl-BE" dirty="0"/>
          </a:p>
        </p:txBody>
      </p:sp>
      <p:pic>
        <p:nvPicPr>
          <p:cNvPr id="13" name="Afbeelding 10"/>
          <p:cNvPicPr>
            <a:picLocks noChangeAspect="1"/>
          </p:cNvPicPr>
          <p:nvPr userDrawn="1"/>
        </p:nvPicPr>
        <p:blipFill rotWithShape="1">
          <a:blip r:embed="rId2">
            <a:extLst>
              <a:ext uri="{28A0092B-C50C-407E-A947-70E740481C1C}">
                <a14:useLocalDpi xmlns:a14="http://schemas.microsoft.com/office/drawing/2010/main" val="0"/>
              </a:ext>
            </a:extLst>
          </a:blip>
          <a:srcRect t="16302" b="-50364"/>
          <a:stretch/>
        </p:blipFill>
        <p:spPr>
          <a:xfrm>
            <a:off x="-658" y="3744000"/>
            <a:ext cx="12162145" cy="101351"/>
          </a:xfrm>
          <a:prstGeom prst="rect">
            <a:avLst/>
          </a:prstGeom>
        </p:spPr>
      </p:pic>
      <p:pic>
        <p:nvPicPr>
          <p:cNvPr id="19" name="Afbeelding 4"/>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528000" y="6237390"/>
            <a:ext cx="2790094" cy="364352"/>
          </a:xfrm>
          <a:prstGeom prst="rect">
            <a:avLst/>
          </a:prstGeom>
        </p:spPr>
      </p:pic>
      <p:pic>
        <p:nvPicPr>
          <p:cNvPr id="20" name="Afbeelding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04000" y="6266095"/>
            <a:ext cx="3029968" cy="338063"/>
          </a:xfrm>
          <a:prstGeom prst="rect">
            <a:avLst/>
          </a:prstGeom>
        </p:spPr>
      </p:pic>
    </p:spTree>
    <p:extLst>
      <p:ext uri="{BB962C8B-B14F-4D97-AF65-F5344CB8AC3E}">
        <p14:creationId xmlns:p14="http://schemas.microsoft.com/office/powerpoint/2010/main" val="393553748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_ONLY">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60000" y="1979999"/>
            <a:ext cx="10272000" cy="4112825"/>
          </a:xfrm>
        </p:spPr>
        <p:txBody>
          <a:bodyPr anchor="t">
            <a:normAutofit/>
          </a:bodyPr>
          <a:lstStyle>
            <a:lvl1pPr algn="l">
              <a:lnSpc>
                <a:spcPts val="3600"/>
              </a:lnSpc>
              <a:defRPr sz="3000" b="1" cap="none" baseline="0">
                <a:solidFill>
                  <a:schemeClr val="accent4"/>
                </a:solidFill>
              </a:defRPr>
            </a:lvl1pPr>
          </a:lstStyle>
          <a:p>
            <a:r>
              <a:rPr lang="en-US"/>
              <a:t>Click to edit Master title style</a:t>
            </a:r>
            <a:endParaRPr lang="nl-BE" dirty="0"/>
          </a:p>
        </p:txBody>
      </p: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000" y="1800000"/>
            <a:ext cx="2874679" cy="27641"/>
          </a:xfrm>
          <a:prstGeom prst="rect">
            <a:avLst/>
          </a:prstGeom>
        </p:spPr>
      </p:pic>
      <p:pic>
        <p:nvPicPr>
          <p:cNvPr id="11" name="Afbeelding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7999" y="6237390"/>
            <a:ext cx="2761413" cy="366401"/>
          </a:xfrm>
          <a:prstGeom prst="rect">
            <a:avLst/>
          </a:prstGeom>
        </p:spPr>
      </p:pic>
      <p:pic>
        <p:nvPicPr>
          <p:cNvPr id="12" name="Afbeelding 11"/>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8604000" y="6266095"/>
            <a:ext cx="3029968" cy="339301"/>
          </a:xfrm>
          <a:prstGeom prst="rect">
            <a:avLst/>
          </a:prstGeom>
        </p:spPr>
      </p:pic>
    </p:spTree>
    <p:extLst>
      <p:ext uri="{BB962C8B-B14F-4D97-AF65-F5344CB8AC3E}">
        <p14:creationId xmlns:p14="http://schemas.microsoft.com/office/powerpoint/2010/main" val="262991528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_OF_CONTENTS_PRESENTATION">
    <p:spTree>
      <p:nvGrpSpPr>
        <p:cNvPr id="1" name=""/>
        <p:cNvGrpSpPr/>
        <p:nvPr/>
      </p:nvGrpSpPr>
      <p:grpSpPr>
        <a:xfrm>
          <a:off x="0" y="0"/>
          <a:ext cx="0" cy="0"/>
          <a:chOff x="0" y="0"/>
          <a:chExt cx="0" cy="0"/>
        </a:xfrm>
      </p:grpSpPr>
      <p:sp>
        <p:nvSpPr>
          <p:cNvPr id="12" name="Titel 1"/>
          <p:cNvSpPr>
            <a:spLocks noGrp="1"/>
          </p:cNvSpPr>
          <p:nvPr>
            <p:ph type="title"/>
          </p:nvPr>
        </p:nvSpPr>
        <p:spPr>
          <a:xfrm>
            <a:off x="960000" y="2276873"/>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5" name="Tijdelijke aanduiding voor afbeelding 11"/>
          <p:cNvSpPr>
            <a:spLocks noGrp="1"/>
          </p:cNvSpPr>
          <p:nvPr>
            <p:ph type="pic" sz="quarter" idx="13"/>
          </p:nvPr>
        </p:nvSpPr>
        <p:spPr>
          <a:xfrm>
            <a:off x="0" y="1"/>
            <a:ext cx="3048000" cy="1844675"/>
          </a:xfrm>
          <a:solidFill>
            <a:schemeClr val="bg1">
              <a:lumMod val="95000"/>
            </a:schemeClr>
          </a:solidFill>
          <a:ln>
            <a:noFill/>
          </a:ln>
        </p:spPr>
        <p:txBody>
          <a:bodyPr/>
          <a:lstStyle/>
          <a:p>
            <a:r>
              <a:rPr lang="en-US" noProof="0"/>
              <a:t>Click icon to add picture</a:t>
            </a:r>
            <a:endParaRPr lang="en-GB" noProof="0" dirty="0"/>
          </a:p>
        </p:txBody>
      </p:sp>
      <p:sp>
        <p:nvSpPr>
          <p:cNvPr id="16" name="Tijdelijke aanduiding voor afbeelding 11"/>
          <p:cNvSpPr>
            <a:spLocks noGrp="1"/>
          </p:cNvSpPr>
          <p:nvPr>
            <p:ph type="pic" sz="quarter" idx="14"/>
          </p:nvPr>
        </p:nvSpPr>
        <p:spPr>
          <a:xfrm>
            <a:off x="3048000" y="1"/>
            <a:ext cx="3048000" cy="1844675"/>
          </a:xfrm>
          <a:solidFill>
            <a:schemeClr val="bg1">
              <a:lumMod val="95000"/>
            </a:schemeClr>
          </a:solidFill>
          <a:ln>
            <a:noFill/>
          </a:ln>
        </p:spPr>
        <p:txBody>
          <a:bodyPr/>
          <a:lstStyle/>
          <a:p>
            <a:r>
              <a:rPr lang="en-US" noProof="0"/>
              <a:t>Click icon to add picture</a:t>
            </a:r>
            <a:endParaRPr lang="en-GB" noProof="0" dirty="0"/>
          </a:p>
        </p:txBody>
      </p:sp>
      <p:sp>
        <p:nvSpPr>
          <p:cNvPr id="17" name="Tijdelijke aanduiding voor afbeelding 11"/>
          <p:cNvSpPr>
            <a:spLocks noGrp="1"/>
          </p:cNvSpPr>
          <p:nvPr>
            <p:ph type="pic" sz="quarter" idx="15"/>
          </p:nvPr>
        </p:nvSpPr>
        <p:spPr>
          <a:xfrm>
            <a:off x="6096000" y="1"/>
            <a:ext cx="3048000" cy="1844675"/>
          </a:xfrm>
          <a:solidFill>
            <a:schemeClr val="bg1">
              <a:lumMod val="95000"/>
            </a:schemeClr>
          </a:solidFill>
          <a:ln>
            <a:noFill/>
          </a:ln>
        </p:spPr>
        <p:txBody>
          <a:bodyPr/>
          <a:lstStyle/>
          <a:p>
            <a:r>
              <a:rPr lang="en-US" noProof="0"/>
              <a:t>Click icon to add picture</a:t>
            </a:r>
            <a:endParaRPr lang="en-GB" noProof="0" dirty="0"/>
          </a:p>
        </p:txBody>
      </p:sp>
      <p:sp>
        <p:nvSpPr>
          <p:cNvPr id="18" name="Tijdelijke aanduiding voor afbeelding 11"/>
          <p:cNvSpPr>
            <a:spLocks noGrp="1"/>
          </p:cNvSpPr>
          <p:nvPr>
            <p:ph type="pic" sz="quarter" idx="16"/>
          </p:nvPr>
        </p:nvSpPr>
        <p:spPr>
          <a:xfrm>
            <a:off x="9144000" y="1"/>
            <a:ext cx="3048000" cy="1844674"/>
          </a:xfrm>
          <a:solidFill>
            <a:schemeClr val="bg1">
              <a:lumMod val="95000"/>
            </a:schemeClr>
          </a:solidFill>
          <a:ln>
            <a:noFill/>
          </a:ln>
        </p:spPr>
        <p:txBody>
          <a:bodyPr/>
          <a:lstStyle/>
          <a:p>
            <a:r>
              <a:rPr lang="en-US" noProof="0"/>
              <a:t>Click icon to add picture</a:t>
            </a:r>
            <a:endParaRPr lang="en-GB" noProof="0" dirty="0"/>
          </a:p>
        </p:txBody>
      </p:sp>
      <p:sp>
        <p:nvSpPr>
          <p:cNvPr id="4" name="Tijdelijke aanduiding voor tekst 3"/>
          <p:cNvSpPr>
            <a:spLocks noGrp="1"/>
          </p:cNvSpPr>
          <p:nvPr>
            <p:ph type="body" sz="quarter" idx="17"/>
          </p:nvPr>
        </p:nvSpPr>
        <p:spPr>
          <a:xfrm>
            <a:off x="952185" y="2924945"/>
            <a:ext cx="10272184" cy="3167881"/>
          </a:xfrm>
        </p:spPr>
        <p:txBody>
          <a:bodyPr>
            <a:normAutofit/>
          </a:bodyPr>
          <a:lstStyle>
            <a:lvl1pPr marL="180975" indent="-180975">
              <a:buClr>
                <a:schemeClr val="accent2"/>
              </a:buClr>
              <a:buFont typeface="Calibri" panose="020F0502020204030204" pitchFamily="34" charset="0"/>
              <a:buChar char="●"/>
              <a:defRPr sz="1800" b="1">
                <a:solidFill>
                  <a:schemeClr val="accent4"/>
                </a:solidFill>
              </a:defRPr>
            </a:lvl1pPr>
          </a:lstStyle>
          <a:p>
            <a:pPr lvl="0"/>
            <a:r>
              <a:rPr lang="en-US" noProof="0"/>
              <a:t>Click to edit Master text styles</a:t>
            </a:r>
          </a:p>
        </p:txBody>
      </p:sp>
      <p:sp>
        <p:nvSpPr>
          <p:cNvPr id="14" name="Tijdelijke aanduiding voor datum 4"/>
          <p:cNvSpPr>
            <a:spLocks noGrp="1"/>
          </p:cNvSpPr>
          <p:nvPr>
            <p:ph type="dt" sz="half" idx="10"/>
          </p:nvPr>
        </p:nvSpPr>
        <p:spPr>
          <a:xfrm>
            <a:off x="8221951" y="6561460"/>
            <a:ext cx="1103973" cy="180000"/>
          </a:xfrm>
        </p:spPr>
        <p:txBody>
          <a:bodyPr/>
          <a:lstStyle/>
          <a:p>
            <a:fld id="{E28B65F9-A44F-4D9C-B166-8420C00F5AA1}" type="datetime1">
              <a:rPr lang="en-GB" noProof="0" smtClean="0"/>
              <a:t>14/11/2023</a:t>
            </a:fld>
            <a:endParaRPr lang="en-GB" noProof="0" dirty="0"/>
          </a:p>
        </p:txBody>
      </p:sp>
      <p:sp>
        <p:nvSpPr>
          <p:cNvPr id="21"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2"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9" name="Afbeelding 15"/>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0" name="Afbeelding 17"/>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333869407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ABLE _OF_CONTENTS_SLIDES_SECTION">
    <p:spTree>
      <p:nvGrpSpPr>
        <p:cNvPr id="1" name=""/>
        <p:cNvGrpSpPr/>
        <p:nvPr/>
      </p:nvGrpSpPr>
      <p:grpSpPr>
        <a:xfrm>
          <a:off x="0" y="0"/>
          <a:ext cx="0" cy="0"/>
          <a:chOff x="0" y="0"/>
          <a:chExt cx="0" cy="0"/>
        </a:xfrm>
      </p:grpSpPr>
      <p:sp>
        <p:nvSpPr>
          <p:cNvPr id="12" name="Titel 1"/>
          <p:cNvSpPr>
            <a:spLocks noGrp="1"/>
          </p:cNvSpPr>
          <p:nvPr>
            <p:ph type="title"/>
          </p:nvPr>
        </p:nvSpPr>
        <p:spPr>
          <a:xfrm>
            <a:off x="960000" y="2276873"/>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4" name="Tijdelijke aanduiding voor tekst 3"/>
          <p:cNvSpPr>
            <a:spLocks noGrp="1"/>
          </p:cNvSpPr>
          <p:nvPr>
            <p:ph type="body" sz="quarter" idx="17"/>
          </p:nvPr>
        </p:nvSpPr>
        <p:spPr>
          <a:xfrm>
            <a:off x="952185" y="2924945"/>
            <a:ext cx="10272184" cy="3167881"/>
          </a:xfrm>
        </p:spPr>
        <p:txBody>
          <a:bodyPr>
            <a:normAutofit/>
          </a:bodyPr>
          <a:lstStyle>
            <a:lvl1pPr marL="180975" indent="-180975">
              <a:buClr>
                <a:schemeClr val="accent2"/>
              </a:buClr>
              <a:buFont typeface="Calibri" panose="020F0502020204030204" pitchFamily="34" charset="0"/>
              <a:buChar char="●"/>
              <a:defRPr sz="1800" b="0">
                <a:solidFill>
                  <a:schemeClr val="accent4"/>
                </a:solidFill>
              </a:defRPr>
            </a:lvl1pPr>
          </a:lstStyle>
          <a:p>
            <a:pPr lvl="0"/>
            <a:r>
              <a:rPr lang="en-US" noProof="0"/>
              <a:t>Click to edit Master text styles</a:t>
            </a:r>
          </a:p>
        </p:txBody>
      </p:sp>
      <p:pic>
        <p:nvPicPr>
          <p:cNvPr id="10" name="Afbeelding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2899" y="1846801"/>
            <a:ext cx="2874203" cy="22113"/>
          </a:xfrm>
          <a:prstGeom prst="rect">
            <a:avLst/>
          </a:prstGeom>
        </p:spPr>
      </p:pic>
      <p:sp>
        <p:nvSpPr>
          <p:cNvPr id="15" name="Tijdelijke aanduiding voor datum 4"/>
          <p:cNvSpPr>
            <a:spLocks noGrp="1"/>
          </p:cNvSpPr>
          <p:nvPr>
            <p:ph type="dt" sz="half" idx="10"/>
          </p:nvPr>
        </p:nvSpPr>
        <p:spPr>
          <a:xfrm>
            <a:off x="8221951" y="6561460"/>
            <a:ext cx="1103973" cy="180000"/>
          </a:xfrm>
        </p:spPr>
        <p:txBody>
          <a:bodyPr/>
          <a:lstStyle/>
          <a:p>
            <a:fld id="{B772D406-06E1-4F10-AE0F-BEA98114CD3D}" type="datetime1">
              <a:rPr lang="en-GB" noProof="0" smtClean="0"/>
              <a:t>14/11/2023</a:t>
            </a:fld>
            <a:endParaRPr lang="en-GB" noProof="0" dirty="0"/>
          </a:p>
        </p:txBody>
      </p:sp>
      <p:sp>
        <p:nvSpPr>
          <p:cNvPr id="17"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18"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9"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0"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164740207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NE-COLUMN GRI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0" y="1844676"/>
            <a:ext cx="12192000" cy="4248149"/>
          </a:xfrm>
        </p:spPr>
        <p:txBody>
          <a:bodyPr lIns="936000" rIns="936000">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noProof="0"/>
              <a:t>Click to edit Master text styles</a:t>
            </a:r>
          </a:p>
        </p:txBody>
      </p:sp>
      <p:sp>
        <p:nvSpPr>
          <p:cNvPr id="12" name="Titel 1"/>
          <p:cNvSpPr>
            <a:spLocks noGrp="1"/>
          </p:cNvSpPr>
          <p:nvPr>
            <p:ph type="title"/>
          </p:nvPr>
        </p:nvSpPr>
        <p:spPr>
          <a:xfrm>
            <a:off x="960000" y="540001"/>
            <a:ext cx="10272000" cy="312073"/>
          </a:xfrm>
        </p:spPr>
        <p:txBody>
          <a:bodyPr>
            <a:spAutoFit/>
          </a:bodyPr>
          <a:lstStyle>
            <a:lvl1pPr>
              <a:lnSpc>
                <a:spcPts val="2400"/>
              </a:lnSpc>
              <a:defRPr sz="2400">
                <a:solidFill>
                  <a:schemeClr val="accent4"/>
                </a:solidFill>
              </a:defRPr>
            </a:lvl1pPr>
          </a:lstStyle>
          <a:p>
            <a:r>
              <a:rPr lang="en-US" noProof="0"/>
              <a:t>Click to edit Master title style</a:t>
            </a:r>
            <a:endParaRPr lang="en-GB" noProof="0" dirty="0"/>
          </a:p>
        </p:txBody>
      </p:sp>
      <p:sp>
        <p:nvSpPr>
          <p:cNvPr id="13" name="Tijdelijke aanduiding voor tekst 10"/>
          <p:cNvSpPr>
            <a:spLocks noGrp="1"/>
          </p:cNvSpPr>
          <p:nvPr>
            <p:ph type="body" sz="quarter" idx="13"/>
          </p:nvPr>
        </p:nvSpPr>
        <p:spPr>
          <a:xfrm>
            <a:off x="960967" y="1188000"/>
            <a:ext cx="10272000" cy="215444"/>
          </a:xfrm>
        </p:spPr>
        <p:txBody>
          <a:bodyPr>
            <a:spAutoFit/>
          </a:bodyPr>
          <a:lstStyle>
            <a:lvl1pPr>
              <a:defRPr sz="1400" b="1" cap="all" baseline="0">
                <a:solidFill>
                  <a:schemeClr val="accent4"/>
                </a:solidFill>
              </a:defRPr>
            </a:lvl1pPr>
          </a:lstStyle>
          <a:p>
            <a:pPr lvl="0"/>
            <a:r>
              <a:rPr lang="en-US" noProof="0"/>
              <a:t>Click to edit Master text styles</a:t>
            </a:r>
          </a:p>
        </p:txBody>
      </p:sp>
      <p:sp>
        <p:nvSpPr>
          <p:cNvPr id="27" name="Tijdelijke aanduiding voor datum 4"/>
          <p:cNvSpPr>
            <a:spLocks noGrp="1"/>
          </p:cNvSpPr>
          <p:nvPr>
            <p:ph type="dt" sz="half" idx="10"/>
          </p:nvPr>
        </p:nvSpPr>
        <p:spPr>
          <a:xfrm>
            <a:off x="8221951" y="6561460"/>
            <a:ext cx="1103973" cy="180000"/>
          </a:xfrm>
        </p:spPr>
        <p:txBody>
          <a:bodyPr/>
          <a:lstStyle/>
          <a:p>
            <a:fld id="{29B80884-D1B7-4D6F-9082-5D2454FBC20F}" type="datetime1">
              <a:rPr lang="en-GB" noProof="0" smtClean="0"/>
              <a:t>14/11/2023</a:t>
            </a:fld>
            <a:endParaRPr lang="en-GB" noProof="0" dirty="0"/>
          </a:p>
        </p:txBody>
      </p:sp>
      <p:sp>
        <p:nvSpPr>
          <p:cNvPr id="28" name="Tijdelijke aanduiding voor voettekst 5"/>
          <p:cNvSpPr>
            <a:spLocks noGrp="1"/>
          </p:cNvSpPr>
          <p:nvPr>
            <p:ph type="ftr" sz="quarter" idx="11"/>
          </p:nvPr>
        </p:nvSpPr>
        <p:spPr>
          <a:xfrm>
            <a:off x="960000" y="6561460"/>
            <a:ext cx="7248293" cy="180000"/>
          </a:xfrm>
        </p:spPr>
        <p:txBody>
          <a:bodyPr/>
          <a:lstStyle/>
          <a:p>
            <a:r>
              <a:rPr lang="en-GB" noProof="0" dirty="0"/>
              <a:t>To change footer go to &lt;insert / Header and Footer&gt;</a:t>
            </a:r>
          </a:p>
        </p:txBody>
      </p:sp>
      <p:sp>
        <p:nvSpPr>
          <p:cNvPr id="29" name="Tijdelijke aanduiding voor dianummer 6"/>
          <p:cNvSpPr>
            <a:spLocks noGrp="1"/>
          </p:cNvSpPr>
          <p:nvPr>
            <p:ph type="sldNum" sz="quarter" idx="12"/>
          </p:nvPr>
        </p:nvSpPr>
        <p:spPr>
          <a:xfrm>
            <a:off x="96000" y="6561460"/>
            <a:ext cx="768000" cy="180000"/>
          </a:xfrm>
        </p:spPr>
        <p:txBody>
          <a:bodyPr/>
          <a:lstStyle/>
          <a:p>
            <a:fld id="{B2C1A48D-FC65-4C77-B643-8FC0EBC0D9C2}" type="slidenum">
              <a:rPr lang="en-GB" noProof="0" smtClean="0"/>
              <a:t>‹#›</a:t>
            </a:fld>
            <a:endParaRPr lang="en-GB" noProof="0" dirty="0"/>
          </a:p>
        </p:txBody>
      </p:sp>
      <p:pic>
        <p:nvPicPr>
          <p:cNvPr id="17" name="Afbeelding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2899" y="360000"/>
            <a:ext cx="2874203" cy="22113"/>
          </a:xfrm>
          <a:prstGeom prst="rect">
            <a:avLst/>
          </a:prstGeom>
        </p:spPr>
      </p:pic>
      <p:pic>
        <p:nvPicPr>
          <p:cNvPr id="20" name="Afbeelding 15"/>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9696320" y="6444000"/>
            <a:ext cx="2063677" cy="274375"/>
          </a:xfrm>
          <a:prstGeom prst="rect">
            <a:avLst/>
          </a:prstGeom>
        </p:spPr>
      </p:pic>
      <p:pic>
        <p:nvPicPr>
          <p:cNvPr id="21" name="Afbeelding 17"/>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124985292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006946B0-32FA-2B5C-E2A5-F3B51C11B312}"/>
              </a:ext>
            </a:extLst>
          </p:cNvPr>
          <p:cNvGraphicFramePr>
            <a:graphicFrameLocks noChangeAspect="1"/>
          </p:cNvGraphicFramePr>
          <p:nvPr userDrawn="1">
            <p:custDataLst>
              <p:tags r:id="rId20"/>
            </p:custDataLst>
            <p:extLst>
              <p:ext uri="{D42A27DB-BD31-4B8C-83A1-F6EECF244321}">
                <p14:modId xmlns:p14="http://schemas.microsoft.com/office/powerpoint/2010/main" val="26372346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1" imgW="592" imgH="591" progId="TCLayout.ActiveDocument.1">
                  <p:embed/>
                </p:oleObj>
              </mc:Choice>
              <mc:Fallback>
                <p:oleObj name="think-cell Slide" r:id="rId21" imgW="592" imgH="591" progId="TCLayout.ActiveDocument.1">
                  <p:embed/>
                  <p:pic>
                    <p:nvPicPr>
                      <p:cNvPr id="0" name=""/>
                      <p:cNvPicPr/>
                      <p:nvPr/>
                    </p:nvPicPr>
                    <p:blipFill>
                      <a:blip r:embed="rId22"/>
                      <a:stretch>
                        <a:fillRect/>
                      </a:stretch>
                    </p:blipFill>
                    <p:spPr>
                      <a:xfrm>
                        <a:off x="1588" y="1588"/>
                        <a:ext cx="1588" cy="1588"/>
                      </a:xfrm>
                      <a:prstGeom prst="rect">
                        <a:avLst/>
                      </a:prstGeom>
                    </p:spPr>
                  </p:pic>
                </p:oleObj>
              </mc:Fallback>
            </mc:AlternateContent>
          </a:graphicData>
        </a:graphic>
      </p:graphicFrame>
      <p:sp>
        <p:nvSpPr>
          <p:cNvPr id="2" name="Tijdelijke aanduiding voor titel 1"/>
          <p:cNvSpPr>
            <a:spLocks noGrp="1"/>
          </p:cNvSpPr>
          <p:nvPr>
            <p:ph type="title"/>
          </p:nvPr>
        </p:nvSpPr>
        <p:spPr>
          <a:xfrm>
            <a:off x="960000" y="540000"/>
            <a:ext cx="10272000" cy="900000"/>
          </a:xfrm>
          <a:prstGeom prst="rect">
            <a:avLst/>
          </a:prstGeom>
        </p:spPr>
        <p:txBody>
          <a:bodyPr vert="horz" lIns="0" tIns="0" rIns="0" bIns="0" rtlCol="0" anchor="t" anchorCtr="0">
            <a:normAutofit/>
          </a:bodyPr>
          <a:lstStyle/>
          <a:p>
            <a:endParaRPr lang="en-GB" noProof="0" dirty="0"/>
          </a:p>
        </p:txBody>
      </p:sp>
      <p:sp>
        <p:nvSpPr>
          <p:cNvPr id="3" name="Tijdelijke aanduiding voor tekst 2"/>
          <p:cNvSpPr>
            <a:spLocks noGrp="1"/>
          </p:cNvSpPr>
          <p:nvPr>
            <p:ph type="body" idx="1"/>
          </p:nvPr>
        </p:nvSpPr>
        <p:spPr>
          <a:xfrm>
            <a:off x="960000" y="1628801"/>
            <a:ext cx="10272000" cy="4464025"/>
          </a:xfrm>
          <a:prstGeom prst="rect">
            <a:avLst/>
          </a:prstGeom>
        </p:spPr>
        <p:txBody>
          <a:bodyPr vert="horz" lIns="0" tIns="0" rIns="0" bIns="0" rtlCol="0">
            <a:normAutofit/>
          </a:bodyPr>
          <a:lstStyle/>
          <a:p>
            <a:pPr lvl="0"/>
            <a:endParaRPr lang="en-GB" noProof="0" dirty="0"/>
          </a:p>
        </p:txBody>
      </p:sp>
      <p:sp>
        <p:nvSpPr>
          <p:cNvPr id="4" name="Tijdelijke aanduiding voor datum 3"/>
          <p:cNvSpPr>
            <a:spLocks noGrp="1"/>
          </p:cNvSpPr>
          <p:nvPr>
            <p:ph type="dt" sz="half" idx="2"/>
          </p:nvPr>
        </p:nvSpPr>
        <p:spPr>
          <a:xfrm>
            <a:off x="7680000" y="6588000"/>
            <a:ext cx="1296413" cy="180000"/>
          </a:xfrm>
          <a:prstGeom prst="rect">
            <a:avLst/>
          </a:prstGeom>
        </p:spPr>
        <p:txBody>
          <a:bodyPr vert="horz" lIns="0" tIns="0" rIns="0" bIns="0" rtlCol="0" anchor="t" anchorCtr="0"/>
          <a:lstStyle>
            <a:lvl1pPr algn="r">
              <a:defRPr sz="800">
                <a:solidFill>
                  <a:schemeClr val="accent4"/>
                </a:solidFill>
              </a:defRPr>
            </a:lvl1pPr>
          </a:lstStyle>
          <a:p>
            <a:fld id="{BD7DD814-763B-420C-B874-08DE81B3CC74}" type="datetime1">
              <a:rPr lang="en-GB" smtClean="0"/>
              <a:t>14/11/2023</a:t>
            </a:fld>
            <a:endParaRPr lang="nl-BE" dirty="0"/>
          </a:p>
        </p:txBody>
      </p:sp>
      <p:sp>
        <p:nvSpPr>
          <p:cNvPr id="5" name="Tijdelijke aanduiding voor voettekst 4"/>
          <p:cNvSpPr>
            <a:spLocks noGrp="1"/>
          </p:cNvSpPr>
          <p:nvPr>
            <p:ph type="ftr" sz="quarter" idx="3"/>
          </p:nvPr>
        </p:nvSpPr>
        <p:spPr>
          <a:xfrm>
            <a:off x="960000" y="6588000"/>
            <a:ext cx="6720000" cy="180000"/>
          </a:xfrm>
          <a:prstGeom prst="rect">
            <a:avLst/>
          </a:prstGeom>
        </p:spPr>
        <p:txBody>
          <a:bodyPr vert="horz" lIns="0" tIns="0" rIns="0" bIns="0" rtlCol="0" anchor="t" anchorCtr="0"/>
          <a:lstStyle>
            <a:lvl1pPr algn="l">
              <a:defRPr sz="800">
                <a:solidFill>
                  <a:schemeClr val="accent4"/>
                </a:solidFill>
              </a:defRPr>
            </a:lvl1pPr>
          </a:lstStyle>
          <a:p>
            <a:r>
              <a:rPr lang="en-US" dirty="0"/>
              <a:t>To change footer go to &lt;insert / Header and Footer&gt;</a:t>
            </a:r>
            <a:endParaRPr lang="nl-BE" dirty="0"/>
          </a:p>
        </p:txBody>
      </p:sp>
      <p:sp>
        <p:nvSpPr>
          <p:cNvPr id="6" name="Tijdelijke aanduiding voor dianummer 5"/>
          <p:cNvSpPr>
            <a:spLocks noGrp="1"/>
          </p:cNvSpPr>
          <p:nvPr>
            <p:ph type="sldNum" sz="quarter" idx="4"/>
          </p:nvPr>
        </p:nvSpPr>
        <p:spPr>
          <a:xfrm>
            <a:off x="96000" y="6588000"/>
            <a:ext cx="768000" cy="180000"/>
          </a:xfrm>
          <a:prstGeom prst="rect">
            <a:avLst/>
          </a:prstGeom>
        </p:spPr>
        <p:txBody>
          <a:bodyPr vert="horz" lIns="0" tIns="0" rIns="0" bIns="0" rtlCol="0" anchor="t" anchorCtr="0"/>
          <a:lstStyle>
            <a:lvl1pPr algn="ctr">
              <a:defRPr sz="800" b="1">
                <a:solidFill>
                  <a:schemeClr val="accent2"/>
                </a:solidFill>
              </a:defRPr>
            </a:lvl1pPr>
          </a:lstStyle>
          <a:p>
            <a:fld id="{B2C1A48D-FC65-4C77-B643-8FC0EBC0D9C2}" type="slidenum">
              <a:rPr lang="nl-BE" smtClean="0"/>
              <a:pPr/>
              <a:t>‹#›</a:t>
            </a:fld>
            <a:endParaRPr lang="nl-BE" dirty="0"/>
          </a:p>
        </p:txBody>
      </p:sp>
    </p:spTree>
    <p:extLst>
      <p:ext uri="{BB962C8B-B14F-4D97-AF65-F5344CB8AC3E}">
        <p14:creationId xmlns:p14="http://schemas.microsoft.com/office/powerpoint/2010/main" val="344154721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705"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6" r:id="rId17"/>
    <p:sldLayoutId id="2147483707" r:id="rId18"/>
  </p:sldLayoutIdLst>
  <p:transition>
    <p:fade/>
  </p:transition>
  <p:hf hdr="0" ftr="0" dt="0"/>
  <p:txStyles>
    <p:titleStyle>
      <a:lvl1pPr algn="l" defTabSz="914400" rtl="0" eaLnBrk="1" latinLnBrk="0" hangingPunct="1">
        <a:lnSpc>
          <a:spcPts val="3600"/>
        </a:lnSpc>
        <a:spcBef>
          <a:spcPct val="0"/>
        </a:spcBef>
        <a:buNone/>
        <a:defRPr sz="3600" b="1" kern="1200">
          <a:solidFill>
            <a:schemeClr val="accent2"/>
          </a:solidFill>
          <a:latin typeface="+mj-lt"/>
          <a:ea typeface="+mj-ea"/>
          <a:cs typeface="+mj-cs"/>
        </a:defRPr>
      </a:lvl1pPr>
    </p:titleStyle>
    <p:bodyStyle>
      <a:lvl1pPr marL="0" indent="0" algn="l" defTabSz="914400" rtl="0" eaLnBrk="1" latinLnBrk="0" hangingPunct="1">
        <a:spcBef>
          <a:spcPts val="0"/>
        </a:spcBef>
        <a:spcAft>
          <a:spcPts val="700"/>
        </a:spcAft>
        <a:buFont typeface="Arial" panose="020B0604020202020204" pitchFamily="34" charset="0"/>
        <a:buNone/>
        <a:defRPr sz="1800" kern="1200">
          <a:solidFill>
            <a:schemeClr val="accent4"/>
          </a:solidFill>
          <a:latin typeface="+mn-lt"/>
          <a:ea typeface="+mn-ea"/>
          <a:cs typeface="+mn-cs"/>
        </a:defRPr>
      </a:lvl1pPr>
      <a:lvl2pPr marL="180975" indent="-180975" algn="l" defTabSz="914400" rtl="0" eaLnBrk="1" latinLnBrk="0" hangingPunct="1">
        <a:spcBef>
          <a:spcPts val="0"/>
        </a:spcBef>
        <a:spcAft>
          <a:spcPts val="700"/>
        </a:spcAft>
        <a:buClr>
          <a:schemeClr val="accent2"/>
        </a:buClr>
        <a:buFont typeface="Calibri" panose="020F0502020204030204" pitchFamily="34" charset="0"/>
        <a:buChar char="●"/>
        <a:defRPr sz="1800" kern="1200">
          <a:solidFill>
            <a:schemeClr val="accent4"/>
          </a:solidFill>
          <a:latin typeface="+mn-lt"/>
          <a:ea typeface="+mn-ea"/>
          <a:cs typeface="+mn-cs"/>
        </a:defRPr>
      </a:lvl2pPr>
      <a:lvl3pPr marL="361950" indent="-180975" algn="l" defTabSz="914400" rtl="0" eaLnBrk="1" latinLnBrk="0" hangingPunct="1">
        <a:spcBef>
          <a:spcPts val="0"/>
        </a:spcBef>
        <a:spcAft>
          <a:spcPts val="700"/>
        </a:spcAft>
        <a:buClr>
          <a:schemeClr val="accent2"/>
        </a:buClr>
        <a:buFont typeface="Courier New" panose="02070309020205020404" pitchFamily="49" charset="0"/>
        <a:buChar char="o"/>
        <a:defRPr sz="1800" kern="1200">
          <a:solidFill>
            <a:schemeClr val="accent4"/>
          </a:solidFill>
          <a:latin typeface="+mn-lt"/>
          <a:ea typeface="+mn-ea"/>
          <a:cs typeface="+mn-cs"/>
        </a:defRPr>
      </a:lvl3pPr>
      <a:lvl4pPr marL="542925" indent="-180975" algn="l" defTabSz="914400" rtl="0" eaLnBrk="1" latinLnBrk="0" hangingPunct="1">
        <a:spcBef>
          <a:spcPts val="0"/>
        </a:spcBef>
        <a:spcAft>
          <a:spcPts val="700"/>
        </a:spcAft>
        <a:buClr>
          <a:schemeClr val="accent2"/>
        </a:buClr>
        <a:buFont typeface="Arial" panose="020B0604020202020204" pitchFamily="34" charset="0"/>
        <a:buChar char="•"/>
        <a:defRPr sz="1800" kern="1200">
          <a:solidFill>
            <a:schemeClr val="accent4"/>
          </a:solidFill>
          <a:latin typeface="+mn-lt"/>
          <a:ea typeface="+mn-ea"/>
          <a:cs typeface="+mn-cs"/>
        </a:defRPr>
      </a:lvl4pPr>
      <a:lvl5pPr marL="714375" indent="-171450" algn="l" defTabSz="914400" rtl="0" eaLnBrk="1" latinLnBrk="0" hangingPunct="1">
        <a:spcBef>
          <a:spcPts val="0"/>
        </a:spcBef>
        <a:spcAft>
          <a:spcPts val="700"/>
        </a:spcAft>
        <a:buClr>
          <a:schemeClr val="accent2"/>
        </a:buClr>
        <a:buFont typeface="Calibri" panose="020F0502020204030204" pitchFamily="34" charset="0"/>
        <a:buChar char="◦"/>
        <a:defRPr sz="1800" kern="1200">
          <a:solidFill>
            <a:schemeClr val="accent4"/>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microsoft.com/office/2014/relationships/chartEx" Target="../charts/chartEx1.xml"/><Relationship Id="rId3" Type="http://schemas.openxmlformats.org/officeDocument/2006/relationships/notesSlide" Target="../notesSlides/notesSlide9.xml"/><Relationship Id="rId7" Type="http://schemas.openxmlformats.org/officeDocument/2006/relationships/chart" Target="../charts/chart2.xml"/><Relationship Id="rId2" Type="http://schemas.openxmlformats.org/officeDocument/2006/relationships/slideLayout" Target="../slideLayouts/slideLayout10.xml"/><Relationship Id="rId1" Type="http://schemas.openxmlformats.org/officeDocument/2006/relationships/tags" Target="../tags/tag3.xml"/><Relationship Id="rId6" Type="http://schemas.openxmlformats.org/officeDocument/2006/relationships/chart" Target="../charts/chart1.xml"/><Relationship Id="rId5" Type="http://schemas.openxmlformats.org/officeDocument/2006/relationships/image" Target="../media/image1.emf"/><Relationship Id="rId10" Type="http://schemas.openxmlformats.org/officeDocument/2006/relationships/chart" Target="../charts/chart3.xml"/><Relationship Id="rId4" Type="http://schemas.openxmlformats.org/officeDocument/2006/relationships/oleObject" Target="../embeddings/oleObject2.bin"/><Relationship Id="rId9" Type="http://schemas.openxmlformats.org/officeDocument/2006/relationships/image" Target="../media/image13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chart" Target="../charts/chart5.xml"/><Relationship Id="rId2" Type="http://schemas.openxmlformats.org/officeDocument/2006/relationships/slideLayout" Target="../slideLayouts/slideLayout10.xml"/><Relationship Id="rId1" Type="http://schemas.openxmlformats.org/officeDocument/2006/relationships/tags" Target="../tags/tag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image" Target="../media/image24.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image" Target="../media/image23.emf"/><Relationship Id="rId5" Type="http://schemas.openxmlformats.org/officeDocument/2006/relationships/tags" Target="../tags/tag9.xml"/><Relationship Id="rId10" Type="http://schemas.openxmlformats.org/officeDocument/2006/relationships/oleObject" Target="../embeddings/oleObject4.bin"/><Relationship Id="rId4" Type="http://schemas.openxmlformats.org/officeDocument/2006/relationships/tags" Target="../tags/tag8.xml"/><Relationship Id="rId9"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12.xml"/><Relationship Id="rId6" Type="http://schemas.openxmlformats.org/officeDocument/2006/relationships/image" Target="../media/image25.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5">
            <a:extLst>
              <a:ext uri="{FF2B5EF4-FFF2-40B4-BE49-F238E27FC236}">
                <a16:creationId xmlns:a16="http://schemas.microsoft.com/office/drawing/2014/main" id="{0C402C5F-1D30-51BD-9F0A-1A16B9F1BE26}"/>
              </a:ext>
            </a:extLst>
          </p:cNvPr>
          <p:cNvSpPr>
            <a:spLocks noGrp="1"/>
          </p:cNvSpPr>
          <p:nvPr>
            <p:ph type="body" sz="quarter" idx="11"/>
          </p:nvPr>
        </p:nvSpPr>
        <p:spPr>
          <a:xfrm>
            <a:off x="8289924" y="250826"/>
            <a:ext cx="3647046" cy="6229348"/>
          </a:xfrm>
        </p:spPr>
        <p:txBody>
          <a:bodyPr/>
          <a:lstStyle/>
          <a:p>
            <a:endParaRPr lang="nl-BE" b="0" dirty="0"/>
          </a:p>
          <a:p>
            <a:endParaRPr lang="nl-BE" b="0" dirty="0"/>
          </a:p>
          <a:p>
            <a:pPr marL="177800" algn="ctr"/>
            <a:r>
              <a:rPr lang="nl-BE" b="0" dirty="0"/>
              <a:t>A Pure Plant </a:t>
            </a:r>
            <a:r>
              <a:rPr lang="nl-BE" b="0" dirty="0" err="1"/>
              <a:t>Powerhouse</a:t>
            </a:r>
            <a:endParaRPr lang="nl-BE" b="0" dirty="0"/>
          </a:p>
          <a:p>
            <a:pPr algn="ctr"/>
            <a:endParaRPr lang="nl-BE" b="0" dirty="0"/>
          </a:p>
          <a:p>
            <a:pPr algn="ctr"/>
            <a:r>
              <a:rPr lang="nl-BE" sz="4000" b="0" i="1" dirty="0" err="1"/>
              <a:t>Key</a:t>
            </a:r>
            <a:r>
              <a:rPr lang="nl-BE" sz="4000" b="0" i="1" dirty="0"/>
              <a:t> financials </a:t>
            </a:r>
          </a:p>
          <a:p>
            <a:pPr algn="ctr"/>
            <a:r>
              <a:rPr lang="nl-BE" sz="4000" b="0" i="1" dirty="0"/>
              <a:t>H1 2023/24</a:t>
            </a:r>
          </a:p>
        </p:txBody>
      </p:sp>
      <p:pic>
        <p:nvPicPr>
          <p:cNvPr id="5" name="Tijdelijke aanduiding voor afbeelding 4" descr="Afbeelding met produceren, Natuurlijke voeding, groente, Volwaardige voeding&#10;&#10;Automatisch gegenereerde beschrijving">
            <a:extLst>
              <a:ext uri="{FF2B5EF4-FFF2-40B4-BE49-F238E27FC236}">
                <a16:creationId xmlns:a16="http://schemas.microsoft.com/office/drawing/2014/main" id="{6C442F37-777C-45F4-E26A-FAFC6DD8664E}"/>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 name="Picture 1">
            <a:extLst>
              <a:ext uri="{FF2B5EF4-FFF2-40B4-BE49-F238E27FC236}">
                <a16:creationId xmlns:a16="http://schemas.microsoft.com/office/drawing/2014/main" id="{E4F4831E-875B-F8D8-AFE8-435A581C0108}"/>
              </a:ext>
            </a:extLst>
          </p:cNvPr>
          <p:cNvPicPr>
            <a:picLocks noChangeAspect="1"/>
          </p:cNvPicPr>
          <p:nvPr/>
        </p:nvPicPr>
        <p:blipFill>
          <a:blip r:embed="rId4"/>
          <a:stretch>
            <a:fillRect/>
          </a:stretch>
        </p:blipFill>
        <p:spPr>
          <a:xfrm>
            <a:off x="8162306" y="17658"/>
            <a:ext cx="3944203" cy="2824358"/>
          </a:xfrm>
          <a:prstGeom prst="rect">
            <a:avLst/>
          </a:prstGeom>
        </p:spPr>
      </p:pic>
    </p:spTree>
    <p:extLst>
      <p:ext uri="{BB962C8B-B14F-4D97-AF65-F5344CB8AC3E}">
        <p14:creationId xmlns:p14="http://schemas.microsoft.com/office/powerpoint/2010/main" val="184283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18A53A9-6894-011D-78C8-CF3301F74044}"/>
              </a:ext>
            </a:extLst>
          </p:cNvPr>
          <p:cNvGraphicFramePr>
            <a:graphicFrameLocks noChangeAspect="1"/>
          </p:cNvGraphicFramePr>
          <p:nvPr>
            <p:custDataLst>
              <p:tags r:id="rId1"/>
            </p:custDataLst>
            <p:extLst>
              <p:ext uri="{D42A27DB-BD31-4B8C-83A1-F6EECF244321}">
                <p14:modId xmlns:p14="http://schemas.microsoft.com/office/powerpoint/2010/main" val="29310387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5" name="Chart 34">
            <a:extLst>
              <a:ext uri="{FF2B5EF4-FFF2-40B4-BE49-F238E27FC236}">
                <a16:creationId xmlns:a16="http://schemas.microsoft.com/office/drawing/2014/main" id="{16F27D52-FC62-42A7-8E77-4DBEA762FF4E}"/>
              </a:ext>
            </a:extLst>
          </p:cNvPr>
          <p:cNvGraphicFramePr/>
          <p:nvPr>
            <p:extLst>
              <p:ext uri="{D42A27DB-BD31-4B8C-83A1-F6EECF244321}">
                <p14:modId xmlns:p14="http://schemas.microsoft.com/office/powerpoint/2010/main" val="989380306"/>
              </p:ext>
            </p:extLst>
          </p:nvPr>
        </p:nvGraphicFramePr>
        <p:xfrm>
          <a:off x="6192296" y="3936659"/>
          <a:ext cx="5369461" cy="241109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a:extLst>
              <a:ext uri="{FF2B5EF4-FFF2-40B4-BE49-F238E27FC236}">
                <a16:creationId xmlns:a16="http://schemas.microsoft.com/office/drawing/2014/main" id="{421A878D-8E0F-4A12-9FB1-012798E630C4}"/>
              </a:ext>
            </a:extLst>
          </p:cNvPr>
          <p:cNvGraphicFramePr/>
          <p:nvPr>
            <p:extLst>
              <p:ext uri="{D42A27DB-BD31-4B8C-83A1-F6EECF244321}">
                <p14:modId xmlns:p14="http://schemas.microsoft.com/office/powerpoint/2010/main" val="75083055"/>
              </p:ext>
            </p:extLst>
          </p:nvPr>
        </p:nvGraphicFramePr>
        <p:xfrm>
          <a:off x="6221516" y="1448272"/>
          <a:ext cx="5369461" cy="2370917"/>
        </p:xfrm>
        <a:graphic>
          <a:graphicData uri="http://schemas.openxmlformats.org/drawingml/2006/chart">
            <c:chart xmlns:c="http://schemas.openxmlformats.org/drawingml/2006/chart" xmlns:r="http://schemas.openxmlformats.org/officeDocument/2006/relationships" r:id="rId7"/>
          </a:graphicData>
        </a:graphic>
      </p:graphicFrame>
      <mc:AlternateContent xmlns:mc="http://schemas.openxmlformats.org/markup-compatibility/2006" xmlns:cx1="http://schemas.microsoft.com/office/drawing/2015/9/8/chartex">
        <mc:Choice Requires="cx1">
          <p:graphicFrame>
            <p:nvGraphicFramePr>
              <p:cNvPr id="31" name="Chart 30">
                <a:extLst>
                  <a:ext uri="{FF2B5EF4-FFF2-40B4-BE49-F238E27FC236}">
                    <a16:creationId xmlns:a16="http://schemas.microsoft.com/office/drawing/2014/main" id="{D57FA825-E9AC-4277-A284-430010EF104C}"/>
                  </a:ext>
                </a:extLst>
              </p:cNvPr>
              <p:cNvGraphicFramePr/>
              <p:nvPr>
                <p:extLst>
                  <p:ext uri="{D42A27DB-BD31-4B8C-83A1-F6EECF244321}">
                    <p14:modId xmlns:p14="http://schemas.microsoft.com/office/powerpoint/2010/main" val="876442761"/>
                  </p:ext>
                </p:extLst>
              </p:nvPr>
            </p:nvGraphicFramePr>
            <p:xfrm>
              <a:off x="1158656" y="1447477"/>
              <a:ext cx="4858311" cy="2342455"/>
            </p:xfrm>
            <a:graphic>
              <a:graphicData uri="http://schemas.microsoft.com/office/drawing/2014/chartex">
                <cx:chart xmlns:cx="http://schemas.microsoft.com/office/drawing/2014/chartex" xmlns:r="http://schemas.openxmlformats.org/officeDocument/2006/relationships" r:id="rId8"/>
              </a:graphicData>
            </a:graphic>
          </p:graphicFrame>
        </mc:Choice>
        <mc:Fallback xmlns="">
          <p:pic>
            <p:nvPicPr>
              <p:cNvPr id="31" name="Chart 30">
                <a:extLst>
                  <a:ext uri="{FF2B5EF4-FFF2-40B4-BE49-F238E27FC236}">
                    <a16:creationId xmlns:a16="http://schemas.microsoft.com/office/drawing/2014/main" id="{D57FA825-E9AC-4277-A284-430010EF104C}"/>
                  </a:ext>
                </a:extLst>
              </p:cNvPr>
              <p:cNvPicPr>
                <a:picLocks noGrp="1" noRot="1" noChangeAspect="1" noMove="1" noResize="1" noEditPoints="1" noAdjustHandles="1" noChangeArrowheads="1" noChangeShapeType="1"/>
              </p:cNvPicPr>
              <p:nvPr/>
            </p:nvPicPr>
            <p:blipFill>
              <a:blip r:embed="rId9"/>
              <a:stretch>
                <a:fillRect/>
              </a:stretch>
            </p:blipFill>
            <p:spPr>
              <a:xfrm>
                <a:off x="1158656" y="1447477"/>
                <a:ext cx="4858311" cy="2342455"/>
              </a:xfrm>
              <a:prstGeom prst="rect">
                <a:avLst/>
              </a:prstGeom>
            </p:spPr>
          </p:pic>
        </mc:Fallback>
      </mc:AlternateContent>
      <p:sp>
        <p:nvSpPr>
          <p:cNvPr id="3" name="Title 2">
            <a:extLst>
              <a:ext uri="{FF2B5EF4-FFF2-40B4-BE49-F238E27FC236}">
                <a16:creationId xmlns:a16="http://schemas.microsoft.com/office/drawing/2014/main" id="{84A533DC-A193-441F-AE3E-2CD55A0AA0D5}"/>
              </a:ext>
            </a:extLst>
          </p:cNvPr>
          <p:cNvSpPr>
            <a:spLocks noGrp="1"/>
          </p:cNvSpPr>
          <p:nvPr>
            <p:ph type="title"/>
          </p:nvPr>
        </p:nvSpPr>
        <p:spPr>
          <a:xfrm>
            <a:off x="959999" y="540001"/>
            <a:ext cx="10630977" cy="927626"/>
          </a:xfrm>
        </p:spPr>
        <p:txBody>
          <a:bodyPr vert="horz"/>
          <a:lstStyle/>
          <a:p>
            <a:r>
              <a:rPr lang="en-BE" dirty="0">
                <a:solidFill>
                  <a:schemeClr val="bg2"/>
                </a:solidFill>
              </a:rPr>
              <a:t>Key </a:t>
            </a:r>
            <a:r>
              <a:rPr lang="en-GB" dirty="0">
                <a:solidFill>
                  <a:schemeClr val="bg2"/>
                </a:solidFill>
              </a:rPr>
              <a:t>F</a:t>
            </a:r>
            <a:r>
              <a:rPr lang="en-BE" dirty="0">
                <a:solidFill>
                  <a:schemeClr val="bg2"/>
                </a:solidFill>
              </a:rPr>
              <a:t>inancials Group | </a:t>
            </a:r>
            <a:r>
              <a:rPr lang="en-GB" dirty="0">
                <a:solidFill>
                  <a:schemeClr val="tx1"/>
                </a:solidFill>
              </a:rPr>
              <a:t>12,3% higher EBITDA thanks to Price and Volume increase and strong processing in Long Fresh, combined with a further reduction of leverage and NFD</a:t>
            </a:r>
            <a:endParaRPr lang="en-BE" dirty="0">
              <a:solidFill>
                <a:schemeClr val="tx1"/>
              </a:solidFill>
            </a:endParaRPr>
          </a:p>
        </p:txBody>
      </p:sp>
      <p:sp>
        <p:nvSpPr>
          <p:cNvPr id="5" name="Slide Number Placeholder 4">
            <a:extLst>
              <a:ext uri="{FF2B5EF4-FFF2-40B4-BE49-F238E27FC236}">
                <a16:creationId xmlns:a16="http://schemas.microsoft.com/office/drawing/2014/main" id="{758712F5-AB78-47DC-B64B-52AB10B226AB}"/>
              </a:ext>
            </a:extLst>
          </p:cNvPr>
          <p:cNvSpPr>
            <a:spLocks noGrp="1"/>
          </p:cNvSpPr>
          <p:nvPr>
            <p:ph type="sldNum" sz="quarter" idx="12"/>
          </p:nvPr>
        </p:nvSpPr>
        <p:spPr>
          <a:xfrm>
            <a:off x="96000" y="6561460"/>
            <a:ext cx="768000" cy="180000"/>
          </a:xfrm>
        </p:spPr>
        <p:txBody>
          <a:bodyPr/>
          <a:lstStyle/>
          <a:p>
            <a:fld id="{B2C1A48D-FC65-4C77-B643-8FC0EBC0D9C2}" type="slidenum">
              <a:rPr lang="en-GB" noProof="0" smtClean="0"/>
              <a:t>10</a:t>
            </a:fld>
            <a:endParaRPr lang="en-GB" noProof="0" dirty="0"/>
          </a:p>
        </p:txBody>
      </p:sp>
      <p:sp>
        <p:nvSpPr>
          <p:cNvPr id="10" name="Rectangle 9">
            <a:extLst>
              <a:ext uri="{FF2B5EF4-FFF2-40B4-BE49-F238E27FC236}">
                <a16:creationId xmlns:a16="http://schemas.microsoft.com/office/drawing/2014/main" id="{6E61CE1A-6FE3-49F0-BB55-F6CA3988D38F}"/>
              </a:ext>
            </a:extLst>
          </p:cNvPr>
          <p:cNvSpPr/>
          <p:nvPr/>
        </p:nvSpPr>
        <p:spPr>
          <a:xfrm>
            <a:off x="672286" y="1482809"/>
            <a:ext cx="479474" cy="432048"/>
          </a:xfrm>
          <a:prstGeom prst="rect">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BE" dirty="0"/>
              <a:t>1</a:t>
            </a:r>
          </a:p>
        </p:txBody>
      </p:sp>
      <p:sp>
        <p:nvSpPr>
          <p:cNvPr id="11" name="Rectangle 10">
            <a:extLst>
              <a:ext uri="{FF2B5EF4-FFF2-40B4-BE49-F238E27FC236}">
                <a16:creationId xmlns:a16="http://schemas.microsoft.com/office/drawing/2014/main" id="{A9843C02-0AFD-4AF3-A1DC-F0272EEA15AB}"/>
              </a:ext>
            </a:extLst>
          </p:cNvPr>
          <p:cNvSpPr/>
          <p:nvPr/>
        </p:nvSpPr>
        <p:spPr>
          <a:xfrm>
            <a:off x="6221516" y="1482809"/>
            <a:ext cx="479474" cy="432048"/>
          </a:xfrm>
          <a:prstGeom prst="rect">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BE" dirty="0"/>
              <a:t>2</a:t>
            </a:r>
          </a:p>
        </p:txBody>
      </p:sp>
      <p:sp>
        <p:nvSpPr>
          <p:cNvPr id="12" name="Rectangle 11">
            <a:extLst>
              <a:ext uri="{FF2B5EF4-FFF2-40B4-BE49-F238E27FC236}">
                <a16:creationId xmlns:a16="http://schemas.microsoft.com/office/drawing/2014/main" id="{90D03F6E-F774-41DE-B1F7-A2DDFEA49121}"/>
              </a:ext>
            </a:extLst>
          </p:cNvPr>
          <p:cNvSpPr/>
          <p:nvPr/>
        </p:nvSpPr>
        <p:spPr>
          <a:xfrm>
            <a:off x="672286" y="3902723"/>
            <a:ext cx="479474" cy="432048"/>
          </a:xfrm>
          <a:prstGeom prst="rect">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BE" dirty="0"/>
              <a:t>3</a:t>
            </a:r>
          </a:p>
        </p:txBody>
      </p:sp>
      <p:sp>
        <p:nvSpPr>
          <p:cNvPr id="13" name="Rectangle 12">
            <a:extLst>
              <a:ext uri="{FF2B5EF4-FFF2-40B4-BE49-F238E27FC236}">
                <a16:creationId xmlns:a16="http://schemas.microsoft.com/office/drawing/2014/main" id="{D4996C5D-345E-4C25-8FA4-9DEC34C5F2D3}"/>
              </a:ext>
            </a:extLst>
          </p:cNvPr>
          <p:cNvSpPr/>
          <p:nvPr/>
        </p:nvSpPr>
        <p:spPr>
          <a:xfrm>
            <a:off x="6221516" y="3902723"/>
            <a:ext cx="479474" cy="432048"/>
          </a:xfrm>
          <a:prstGeom prst="rect">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BE" dirty="0"/>
              <a:t>4</a:t>
            </a:r>
          </a:p>
        </p:txBody>
      </p:sp>
      <p:sp>
        <p:nvSpPr>
          <p:cNvPr id="20" name="TextBox 19">
            <a:extLst>
              <a:ext uri="{FF2B5EF4-FFF2-40B4-BE49-F238E27FC236}">
                <a16:creationId xmlns:a16="http://schemas.microsoft.com/office/drawing/2014/main" id="{1D4D3E81-040A-4F44-A955-39F1E7F6E041}"/>
              </a:ext>
            </a:extLst>
          </p:cNvPr>
          <p:cNvSpPr txBox="1"/>
          <p:nvPr/>
        </p:nvSpPr>
        <p:spPr>
          <a:xfrm>
            <a:off x="10185191" y="3182345"/>
            <a:ext cx="901532" cy="507831"/>
          </a:xfrm>
          <a:prstGeom prst="rect">
            <a:avLst/>
          </a:prstGeom>
          <a:noFill/>
        </p:spPr>
        <p:txBody>
          <a:bodyPr wrap="square" rtlCol="0">
            <a:spAutoFit/>
          </a:bodyPr>
          <a:lstStyle/>
          <a:p>
            <a:pPr algn="ctr"/>
            <a:r>
              <a:rPr lang="en-US" sz="900" dirty="0">
                <a:latin typeface="+mj-lt"/>
              </a:rPr>
              <a:t>Ad</a:t>
            </a:r>
            <a:r>
              <a:rPr lang="en-BE" sz="900" dirty="0">
                <a:latin typeface="+mj-lt"/>
              </a:rPr>
              <a:t>j</a:t>
            </a:r>
            <a:r>
              <a:rPr lang="en-US" sz="900" dirty="0">
                <a:latin typeface="+mj-lt"/>
              </a:rPr>
              <a:t>u</a:t>
            </a:r>
            <a:r>
              <a:rPr lang="en-BE" sz="900" dirty="0">
                <a:latin typeface="+mj-lt"/>
              </a:rPr>
              <a:t>s</a:t>
            </a:r>
            <a:r>
              <a:rPr lang="en-US" sz="900" dirty="0">
                <a:latin typeface="+mj-lt"/>
              </a:rPr>
              <a:t>t</a:t>
            </a:r>
            <a:r>
              <a:rPr lang="en-BE" sz="900" dirty="0">
                <a:latin typeface="+mj-lt"/>
              </a:rPr>
              <a:t>e</a:t>
            </a:r>
            <a:r>
              <a:rPr lang="en-US" sz="900" dirty="0">
                <a:latin typeface="+mj-lt"/>
              </a:rPr>
              <a:t>d</a:t>
            </a:r>
            <a:r>
              <a:rPr lang="en-BE" sz="900" dirty="0">
                <a:latin typeface="+mj-lt"/>
              </a:rPr>
              <a:t> </a:t>
            </a:r>
            <a:r>
              <a:rPr lang="en-US" sz="900" dirty="0">
                <a:latin typeface="+mj-lt"/>
              </a:rPr>
              <a:t>E</a:t>
            </a:r>
            <a:r>
              <a:rPr lang="en-BE" sz="900" dirty="0">
                <a:latin typeface="+mj-lt"/>
              </a:rPr>
              <a:t>B</a:t>
            </a:r>
            <a:r>
              <a:rPr lang="en-US" sz="900" dirty="0">
                <a:latin typeface="+mj-lt"/>
              </a:rPr>
              <a:t>I</a:t>
            </a:r>
            <a:r>
              <a:rPr lang="en-BE" sz="900" dirty="0">
                <a:latin typeface="+mj-lt"/>
              </a:rPr>
              <a:t>T</a:t>
            </a:r>
            <a:r>
              <a:rPr lang="en-US" sz="900" dirty="0">
                <a:latin typeface="+mj-lt"/>
              </a:rPr>
              <a:t>D</a:t>
            </a:r>
            <a:r>
              <a:rPr lang="en-BE" sz="900" dirty="0">
                <a:latin typeface="+mj-lt"/>
              </a:rPr>
              <a:t>A </a:t>
            </a:r>
          </a:p>
          <a:p>
            <a:pPr algn="ctr"/>
            <a:r>
              <a:rPr lang="en-US" sz="900" dirty="0">
                <a:latin typeface="+mj-lt"/>
              </a:rPr>
              <a:t>m</a:t>
            </a:r>
            <a:r>
              <a:rPr lang="en-BE" sz="900" dirty="0">
                <a:latin typeface="+mj-lt"/>
              </a:rPr>
              <a:t>a</a:t>
            </a:r>
            <a:r>
              <a:rPr lang="en-US" sz="900" dirty="0">
                <a:latin typeface="+mj-lt"/>
              </a:rPr>
              <a:t>r</a:t>
            </a:r>
            <a:r>
              <a:rPr lang="en-BE" sz="900" dirty="0">
                <a:latin typeface="+mj-lt"/>
              </a:rPr>
              <a:t>g</a:t>
            </a:r>
            <a:r>
              <a:rPr lang="nl-BE" sz="900" dirty="0">
                <a:latin typeface="+mj-lt"/>
              </a:rPr>
              <a:t>in</a:t>
            </a:r>
            <a:endParaRPr lang="en-BE" sz="900" dirty="0">
              <a:latin typeface="+mj-lt"/>
            </a:endParaRPr>
          </a:p>
        </p:txBody>
      </p:sp>
      <p:sp>
        <p:nvSpPr>
          <p:cNvPr id="32" name="TextBox 31">
            <a:extLst>
              <a:ext uri="{FF2B5EF4-FFF2-40B4-BE49-F238E27FC236}">
                <a16:creationId xmlns:a16="http://schemas.microsoft.com/office/drawing/2014/main" id="{22E13F09-7B08-4890-AB97-5252CDD0C0C2}"/>
              </a:ext>
            </a:extLst>
          </p:cNvPr>
          <p:cNvSpPr txBox="1"/>
          <p:nvPr/>
        </p:nvSpPr>
        <p:spPr>
          <a:xfrm>
            <a:off x="6275487" y="3558116"/>
            <a:ext cx="450764" cy="230832"/>
          </a:xfrm>
          <a:prstGeom prst="rect">
            <a:avLst/>
          </a:prstGeom>
          <a:solidFill>
            <a:schemeClr val="bg1"/>
          </a:solidFill>
        </p:spPr>
        <p:txBody>
          <a:bodyPr wrap="none" rtlCol="0">
            <a:spAutoFit/>
          </a:bodyPr>
          <a:lstStyle/>
          <a:p>
            <a:r>
              <a:rPr lang="nl-BE" sz="1000" dirty="0"/>
              <a:t>In €m</a:t>
            </a:r>
            <a:endParaRPr lang="en-BE" sz="1000" dirty="0"/>
          </a:p>
        </p:txBody>
      </p:sp>
      <p:sp>
        <p:nvSpPr>
          <p:cNvPr id="33" name="TextBox 32">
            <a:extLst>
              <a:ext uri="{FF2B5EF4-FFF2-40B4-BE49-F238E27FC236}">
                <a16:creationId xmlns:a16="http://schemas.microsoft.com/office/drawing/2014/main" id="{6ED8F614-38DB-4503-9B7F-DC9255AD6D2F}"/>
              </a:ext>
            </a:extLst>
          </p:cNvPr>
          <p:cNvSpPr txBox="1"/>
          <p:nvPr/>
        </p:nvSpPr>
        <p:spPr>
          <a:xfrm>
            <a:off x="6276223" y="6078396"/>
            <a:ext cx="450764" cy="230832"/>
          </a:xfrm>
          <a:prstGeom prst="rect">
            <a:avLst/>
          </a:prstGeom>
          <a:solidFill>
            <a:schemeClr val="bg1"/>
          </a:solidFill>
        </p:spPr>
        <p:txBody>
          <a:bodyPr wrap="none" rtlCol="0">
            <a:spAutoFit/>
          </a:bodyPr>
          <a:lstStyle/>
          <a:p>
            <a:r>
              <a:rPr lang="nl-BE" sz="1000" dirty="0"/>
              <a:t>In €m</a:t>
            </a:r>
            <a:endParaRPr lang="en-BE" sz="1000" dirty="0"/>
          </a:p>
        </p:txBody>
      </p:sp>
      <p:sp>
        <p:nvSpPr>
          <p:cNvPr id="34" name="TextBox 33">
            <a:extLst>
              <a:ext uri="{FF2B5EF4-FFF2-40B4-BE49-F238E27FC236}">
                <a16:creationId xmlns:a16="http://schemas.microsoft.com/office/drawing/2014/main" id="{BD1D6A32-F33C-4BAF-8F51-DA7D7AB22C56}"/>
              </a:ext>
            </a:extLst>
          </p:cNvPr>
          <p:cNvSpPr txBox="1"/>
          <p:nvPr/>
        </p:nvSpPr>
        <p:spPr>
          <a:xfrm>
            <a:off x="959997" y="3500916"/>
            <a:ext cx="450764" cy="230832"/>
          </a:xfrm>
          <a:prstGeom prst="rect">
            <a:avLst/>
          </a:prstGeom>
          <a:solidFill>
            <a:schemeClr val="bg1"/>
          </a:solidFill>
        </p:spPr>
        <p:txBody>
          <a:bodyPr wrap="none" rtlCol="0">
            <a:spAutoFit/>
          </a:bodyPr>
          <a:lstStyle/>
          <a:p>
            <a:r>
              <a:rPr lang="nl-BE" sz="1000" dirty="0"/>
              <a:t>In €m</a:t>
            </a:r>
            <a:endParaRPr lang="en-BE" sz="1000" dirty="0"/>
          </a:p>
        </p:txBody>
      </p:sp>
      <p:sp>
        <p:nvSpPr>
          <p:cNvPr id="41" name="Rectangle 40">
            <a:extLst>
              <a:ext uri="{FF2B5EF4-FFF2-40B4-BE49-F238E27FC236}">
                <a16:creationId xmlns:a16="http://schemas.microsoft.com/office/drawing/2014/main" id="{0389DE36-5E80-4608-851B-22D56B7FE304}"/>
              </a:ext>
            </a:extLst>
          </p:cNvPr>
          <p:cNvSpPr/>
          <p:nvPr/>
        </p:nvSpPr>
        <p:spPr>
          <a:xfrm>
            <a:off x="1055440" y="6303179"/>
            <a:ext cx="1368152" cy="222073"/>
          </a:xfrm>
          <a:prstGeom prst="rect">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7313" lvl="1"/>
            <a:r>
              <a:rPr lang="en-US" sz="900" b="1" dirty="0">
                <a:solidFill>
                  <a:schemeClr val="tx1"/>
                </a:solidFill>
              </a:rPr>
              <a:t>Pre-I</a:t>
            </a:r>
            <a:r>
              <a:rPr lang="en-BE" sz="900" b="1" dirty="0">
                <a:solidFill>
                  <a:schemeClr val="tx1"/>
                </a:solidFill>
              </a:rPr>
              <a:t>F</a:t>
            </a:r>
            <a:r>
              <a:rPr lang="en-US" sz="900" b="1" dirty="0">
                <a:solidFill>
                  <a:schemeClr val="tx1"/>
                </a:solidFill>
              </a:rPr>
              <a:t>R</a:t>
            </a:r>
            <a:r>
              <a:rPr lang="en-BE" sz="900" b="1" dirty="0">
                <a:solidFill>
                  <a:schemeClr val="tx1"/>
                </a:solidFill>
              </a:rPr>
              <a:t>S 16 </a:t>
            </a:r>
            <a:r>
              <a:rPr lang="en-US" sz="900" b="1" dirty="0">
                <a:solidFill>
                  <a:schemeClr val="tx1"/>
                </a:solidFill>
              </a:rPr>
              <a:t>calculation</a:t>
            </a:r>
            <a:endParaRPr lang="en-BE" sz="900" b="1" dirty="0">
              <a:solidFill>
                <a:schemeClr val="tx1"/>
              </a:solidFill>
            </a:endParaRPr>
          </a:p>
        </p:txBody>
      </p:sp>
      <p:sp>
        <p:nvSpPr>
          <p:cNvPr id="48" name="TextBox 47">
            <a:extLst>
              <a:ext uri="{FF2B5EF4-FFF2-40B4-BE49-F238E27FC236}">
                <a16:creationId xmlns:a16="http://schemas.microsoft.com/office/drawing/2014/main" id="{427D4E10-8F44-428F-9367-1FE1EECC26F6}"/>
              </a:ext>
            </a:extLst>
          </p:cNvPr>
          <p:cNvSpPr txBox="1"/>
          <p:nvPr/>
        </p:nvSpPr>
        <p:spPr>
          <a:xfrm>
            <a:off x="2727285" y="3004564"/>
            <a:ext cx="572002" cy="246221"/>
          </a:xfrm>
          <a:prstGeom prst="rect">
            <a:avLst/>
          </a:prstGeom>
          <a:noFill/>
        </p:spPr>
        <p:txBody>
          <a:bodyPr wrap="square" rtlCol="0">
            <a:spAutoFit/>
          </a:bodyPr>
          <a:lstStyle/>
          <a:p>
            <a:pPr algn="ctr"/>
            <a:r>
              <a:rPr lang="en-US" sz="1000" dirty="0"/>
              <a:t>+10,3%</a:t>
            </a:r>
            <a:endParaRPr lang="en-BE" sz="1000" dirty="0"/>
          </a:p>
        </p:txBody>
      </p:sp>
      <p:sp>
        <p:nvSpPr>
          <p:cNvPr id="50" name="TextBox 49">
            <a:extLst>
              <a:ext uri="{FF2B5EF4-FFF2-40B4-BE49-F238E27FC236}">
                <a16:creationId xmlns:a16="http://schemas.microsoft.com/office/drawing/2014/main" id="{0B07C238-2598-4844-A3EC-483B7E8466F6}"/>
              </a:ext>
            </a:extLst>
          </p:cNvPr>
          <p:cNvSpPr txBox="1"/>
          <p:nvPr/>
        </p:nvSpPr>
        <p:spPr>
          <a:xfrm>
            <a:off x="3921954" y="3004564"/>
            <a:ext cx="572002" cy="246221"/>
          </a:xfrm>
          <a:prstGeom prst="rect">
            <a:avLst/>
          </a:prstGeom>
          <a:noFill/>
        </p:spPr>
        <p:txBody>
          <a:bodyPr wrap="square" rtlCol="0">
            <a:spAutoFit/>
          </a:bodyPr>
          <a:lstStyle/>
          <a:p>
            <a:pPr algn="ctr"/>
            <a:r>
              <a:rPr lang="en-US" sz="1000" dirty="0"/>
              <a:t>+12,1%</a:t>
            </a:r>
            <a:endParaRPr lang="en-BE" sz="1000" dirty="0"/>
          </a:p>
        </p:txBody>
      </p:sp>
      <p:sp>
        <p:nvSpPr>
          <p:cNvPr id="29" name="TextBox 28">
            <a:extLst>
              <a:ext uri="{FF2B5EF4-FFF2-40B4-BE49-F238E27FC236}">
                <a16:creationId xmlns:a16="http://schemas.microsoft.com/office/drawing/2014/main" id="{E04D9852-2A78-4DBF-B579-0A9DD890B8DA}"/>
              </a:ext>
            </a:extLst>
          </p:cNvPr>
          <p:cNvSpPr txBox="1"/>
          <p:nvPr/>
        </p:nvSpPr>
        <p:spPr>
          <a:xfrm>
            <a:off x="1067776" y="6525344"/>
            <a:ext cx="8268584" cy="215444"/>
          </a:xfrm>
          <a:prstGeom prst="rect">
            <a:avLst/>
          </a:prstGeom>
          <a:solidFill>
            <a:schemeClr val="bg1"/>
          </a:solidFill>
        </p:spPr>
        <p:txBody>
          <a:bodyPr wrap="square" rtlCol="0">
            <a:spAutoFit/>
          </a:bodyPr>
          <a:lstStyle/>
          <a:p>
            <a:r>
              <a:rPr lang="en-US" sz="800" dirty="0"/>
              <a:t>* Reported sales: € 2 301,9m YTD Sep 22/23 and € 2 521,3m YTD Sep 23/24  //  * Divestments: Fresh UK in March 2022 and Fresh France in March 2023</a:t>
            </a:r>
          </a:p>
        </p:txBody>
      </p:sp>
      <p:graphicFrame>
        <p:nvGraphicFramePr>
          <p:cNvPr id="9" name="Chart 8">
            <a:extLst>
              <a:ext uri="{FF2B5EF4-FFF2-40B4-BE49-F238E27FC236}">
                <a16:creationId xmlns:a16="http://schemas.microsoft.com/office/drawing/2014/main" id="{79A13D93-234C-436F-B782-627FDE788875}"/>
              </a:ext>
            </a:extLst>
          </p:cNvPr>
          <p:cNvGraphicFramePr/>
          <p:nvPr>
            <p:extLst>
              <p:ext uri="{D42A27DB-BD31-4B8C-83A1-F6EECF244321}">
                <p14:modId xmlns:p14="http://schemas.microsoft.com/office/powerpoint/2010/main" val="859369029"/>
              </p:ext>
            </p:extLst>
          </p:nvPr>
        </p:nvGraphicFramePr>
        <p:xfrm>
          <a:off x="1158753" y="3905020"/>
          <a:ext cx="4801709" cy="2692240"/>
        </p:xfrm>
        <a:graphic>
          <a:graphicData uri="http://schemas.openxmlformats.org/drawingml/2006/chart">
            <c:chart xmlns:c="http://schemas.openxmlformats.org/drawingml/2006/chart" xmlns:r="http://schemas.openxmlformats.org/officeDocument/2006/relationships" r:id="rId10"/>
          </a:graphicData>
        </a:graphic>
      </p:graphicFrame>
      <p:sp>
        <p:nvSpPr>
          <p:cNvPr id="15" name="TextBox 14">
            <a:extLst>
              <a:ext uri="{FF2B5EF4-FFF2-40B4-BE49-F238E27FC236}">
                <a16:creationId xmlns:a16="http://schemas.microsoft.com/office/drawing/2014/main" id="{581BFEED-A5E2-944C-8F58-7BD0445DB2BB}"/>
              </a:ext>
            </a:extLst>
          </p:cNvPr>
          <p:cNvSpPr txBox="1"/>
          <p:nvPr/>
        </p:nvSpPr>
        <p:spPr>
          <a:xfrm>
            <a:off x="5028757" y="2957918"/>
            <a:ext cx="688505" cy="553998"/>
          </a:xfrm>
          <a:prstGeom prst="rect">
            <a:avLst/>
          </a:prstGeom>
          <a:noFill/>
        </p:spPr>
        <p:txBody>
          <a:bodyPr wrap="square">
            <a:spAutoFit/>
          </a:bodyPr>
          <a:lstStyle/>
          <a:p>
            <a:r>
              <a:rPr lang="en-US" sz="1000" b="1" dirty="0">
                <a:solidFill>
                  <a:schemeClr val="bg1"/>
                </a:solidFill>
              </a:rPr>
              <a:t>P:  +9,6%</a:t>
            </a:r>
          </a:p>
          <a:p>
            <a:r>
              <a:rPr lang="en-US" sz="1000" b="1" dirty="0">
                <a:solidFill>
                  <a:schemeClr val="bg1"/>
                </a:solidFill>
              </a:rPr>
              <a:t>Q: +1,7%</a:t>
            </a:r>
          </a:p>
          <a:p>
            <a:r>
              <a:rPr lang="en-US" sz="1000" b="1" dirty="0">
                <a:solidFill>
                  <a:schemeClr val="bg1"/>
                </a:solidFill>
              </a:rPr>
              <a:t>O: -0,1%</a:t>
            </a:r>
            <a:endParaRPr lang="en-BE" sz="1000" dirty="0">
              <a:solidFill>
                <a:schemeClr val="bg1"/>
              </a:solidFill>
            </a:endParaRPr>
          </a:p>
        </p:txBody>
      </p:sp>
    </p:spTree>
    <p:extLst>
      <p:ext uri="{BB962C8B-B14F-4D97-AF65-F5344CB8AC3E}">
        <p14:creationId xmlns:p14="http://schemas.microsoft.com/office/powerpoint/2010/main" val="127062784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79704DA-2F29-07C5-5032-0E76F6FB1164}"/>
              </a:ext>
            </a:extLst>
          </p:cNvPr>
          <p:cNvGraphicFramePr>
            <a:graphicFrameLocks noChangeAspect="1"/>
          </p:cNvGraphicFramePr>
          <p:nvPr>
            <p:custDataLst>
              <p:tags r:id="rId1"/>
            </p:custDataLst>
            <p:extLst>
              <p:ext uri="{D42A27DB-BD31-4B8C-83A1-F6EECF244321}">
                <p14:modId xmlns:p14="http://schemas.microsoft.com/office/powerpoint/2010/main" val="4201577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74" name="Chart 73">
            <a:extLst>
              <a:ext uri="{FF2B5EF4-FFF2-40B4-BE49-F238E27FC236}">
                <a16:creationId xmlns:a16="http://schemas.microsoft.com/office/drawing/2014/main" id="{AC5A11E7-5400-423D-9598-EC1CC9CDD82F}"/>
              </a:ext>
            </a:extLst>
          </p:cNvPr>
          <p:cNvGraphicFramePr/>
          <p:nvPr>
            <p:extLst>
              <p:ext uri="{D42A27DB-BD31-4B8C-83A1-F6EECF244321}">
                <p14:modId xmlns:p14="http://schemas.microsoft.com/office/powerpoint/2010/main" val="1485453248"/>
              </p:ext>
            </p:extLst>
          </p:nvPr>
        </p:nvGraphicFramePr>
        <p:xfrm>
          <a:off x="6585911" y="1265853"/>
          <a:ext cx="5606089" cy="468342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 name="Chart 5">
            <a:extLst>
              <a:ext uri="{FF2B5EF4-FFF2-40B4-BE49-F238E27FC236}">
                <a16:creationId xmlns:a16="http://schemas.microsoft.com/office/drawing/2014/main" id="{96139A03-C587-48C2-A8AB-1429493A73C6}"/>
              </a:ext>
            </a:extLst>
          </p:cNvPr>
          <p:cNvGraphicFramePr/>
          <p:nvPr>
            <p:extLst>
              <p:ext uri="{D42A27DB-BD31-4B8C-83A1-F6EECF244321}">
                <p14:modId xmlns:p14="http://schemas.microsoft.com/office/powerpoint/2010/main" val="1803277363"/>
              </p:ext>
            </p:extLst>
          </p:nvPr>
        </p:nvGraphicFramePr>
        <p:xfrm>
          <a:off x="956329" y="1265853"/>
          <a:ext cx="5606089" cy="4683427"/>
        </p:xfrm>
        <a:graphic>
          <a:graphicData uri="http://schemas.openxmlformats.org/drawingml/2006/chart">
            <c:chart xmlns:c="http://schemas.openxmlformats.org/drawingml/2006/chart" xmlns:r="http://schemas.openxmlformats.org/officeDocument/2006/relationships" r:id="rId7"/>
          </a:graphicData>
        </a:graphic>
      </p:graphicFrame>
      <p:sp>
        <p:nvSpPr>
          <p:cNvPr id="3" name="Title 2">
            <a:extLst>
              <a:ext uri="{FF2B5EF4-FFF2-40B4-BE49-F238E27FC236}">
                <a16:creationId xmlns:a16="http://schemas.microsoft.com/office/drawing/2014/main" id="{AA9EA203-CED6-432D-9526-C67367F62D11}"/>
              </a:ext>
            </a:extLst>
          </p:cNvPr>
          <p:cNvSpPr>
            <a:spLocks noGrp="1"/>
          </p:cNvSpPr>
          <p:nvPr>
            <p:ph type="title"/>
          </p:nvPr>
        </p:nvSpPr>
        <p:spPr>
          <a:xfrm>
            <a:off x="959999" y="540001"/>
            <a:ext cx="10771704" cy="619850"/>
          </a:xfrm>
        </p:spPr>
        <p:txBody>
          <a:bodyPr vert="horz"/>
          <a:lstStyle/>
          <a:p>
            <a:r>
              <a:rPr lang="en-US" dirty="0">
                <a:solidFill>
                  <a:schemeClr val="bg2"/>
                </a:solidFill>
              </a:rPr>
              <a:t>K</a:t>
            </a:r>
            <a:r>
              <a:rPr lang="en-BE" dirty="0">
                <a:solidFill>
                  <a:schemeClr val="bg2"/>
                </a:solidFill>
              </a:rPr>
              <a:t>e</a:t>
            </a:r>
            <a:r>
              <a:rPr lang="en-US" dirty="0">
                <a:solidFill>
                  <a:schemeClr val="bg2"/>
                </a:solidFill>
              </a:rPr>
              <a:t>y</a:t>
            </a:r>
            <a:r>
              <a:rPr lang="en-BE" dirty="0">
                <a:solidFill>
                  <a:schemeClr val="bg2"/>
                </a:solidFill>
              </a:rPr>
              <a:t> </a:t>
            </a:r>
            <a:r>
              <a:rPr lang="en-US" dirty="0">
                <a:solidFill>
                  <a:schemeClr val="bg2"/>
                </a:solidFill>
              </a:rPr>
              <a:t>F</a:t>
            </a:r>
            <a:r>
              <a:rPr lang="nl-BE" dirty="0">
                <a:solidFill>
                  <a:schemeClr val="bg2"/>
                </a:solidFill>
              </a:rPr>
              <a:t>i</a:t>
            </a:r>
            <a:r>
              <a:rPr lang="en-US" dirty="0">
                <a:solidFill>
                  <a:schemeClr val="bg2"/>
                </a:solidFill>
              </a:rPr>
              <a:t>n</a:t>
            </a:r>
            <a:r>
              <a:rPr lang="en-BE" dirty="0">
                <a:solidFill>
                  <a:schemeClr val="bg2"/>
                </a:solidFill>
              </a:rPr>
              <a:t>a</a:t>
            </a:r>
            <a:r>
              <a:rPr lang="en-US" dirty="0">
                <a:solidFill>
                  <a:schemeClr val="bg2"/>
                </a:solidFill>
              </a:rPr>
              <a:t>n</a:t>
            </a:r>
            <a:r>
              <a:rPr lang="en-BE" dirty="0">
                <a:solidFill>
                  <a:schemeClr val="bg2"/>
                </a:solidFill>
              </a:rPr>
              <a:t>c</a:t>
            </a:r>
            <a:r>
              <a:rPr lang="en-US" dirty="0">
                <a:solidFill>
                  <a:schemeClr val="bg2"/>
                </a:solidFill>
              </a:rPr>
              <a:t>i</a:t>
            </a:r>
            <a:r>
              <a:rPr lang="en-BE" dirty="0">
                <a:solidFill>
                  <a:schemeClr val="bg2"/>
                </a:solidFill>
              </a:rPr>
              <a:t>a</a:t>
            </a:r>
            <a:r>
              <a:rPr lang="en-US" dirty="0">
                <a:solidFill>
                  <a:schemeClr val="bg2"/>
                </a:solidFill>
              </a:rPr>
              <a:t>l</a:t>
            </a:r>
            <a:r>
              <a:rPr lang="en-BE" dirty="0">
                <a:solidFill>
                  <a:schemeClr val="bg2"/>
                </a:solidFill>
              </a:rPr>
              <a:t>s</a:t>
            </a:r>
            <a:r>
              <a:rPr lang="nl-BE" dirty="0">
                <a:solidFill>
                  <a:schemeClr val="bg2"/>
                </a:solidFill>
              </a:rPr>
              <a:t> Segments</a:t>
            </a:r>
            <a:r>
              <a:rPr lang="en-BE" dirty="0">
                <a:solidFill>
                  <a:schemeClr val="bg2"/>
                </a:solidFill>
              </a:rPr>
              <a:t> | </a:t>
            </a:r>
            <a:r>
              <a:rPr lang="en-US" dirty="0">
                <a:solidFill>
                  <a:schemeClr val="tx1"/>
                </a:solidFill>
              </a:rPr>
              <a:t>Adj EBITDA growth in Fresh thanks to Bakker and Long Fresh thanks to strong crop yields and inflation management</a:t>
            </a:r>
            <a:endParaRPr lang="en-BE" dirty="0">
              <a:solidFill>
                <a:schemeClr val="tx1"/>
              </a:solidFill>
            </a:endParaRPr>
          </a:p>
        </p:txBody>
      </p:sp>
      <p:sp>
        <p:nvSpPr>
          <p:cNvPr id="5" name="Slide Number Placeholder 4">
            <a:extLst>
              <a:ext uri="{FF2B5EF4-FFF2-40B4-BE49-F238E27FC236}">
                <a16:creationId xmlns:a16="http://schemas.microsoft.com/office/drawing/2014/main" id="{B4DF4869-8FA7-4376-8684-D3DA1B3A88D1}"/>
              </a:ext>
            </a:extLst>
          </p:cNvPr>
          <p:cNvSpPr>
            <a:spLocks noGrp="1"/>
          </p:cNvSpPr>
          <p:nvPr>
            <p:ph type="sldNum" sz="quarter" idx="12"/>
          </p:nvPr>
        </p:nvSpPr>
        <p:spPr/>
        <p:txBody>
          <a:bodyPr/>
          <a:lstStyle/>
          <a:p>
            <a:fld id="{B2C1A48D-FC65-4C77-B643-8FC0EBC0D9C2}" type="slidenum">
              <a:rPr lang="en-GB" noProof="0" smtClean="0"/>
              <a:t>11</a:t>
            </a:fld>
            <a:endParaRPr lang="en-GB" noProof="0" dirty="0"/>
          </a:p>
        </p:txBody>
      </p:sp>
      <p:grpSp>
        <p:nvGrpSpPr>
          <p:cNvPr id="27" name="Group 26">
            <a:extLst>
              <a:ext uri="{FF2B5EF4-FFF2-40B4-BE49-F238E27FC236}">
                <a16:creationId xmlns:a16="http://schemas.microsoft.com/office/drawing/2014/main" id="{9132A3D0-AD0E-4A36-8355-36F105A0A7E6}"/>
              </a:ext>
            </a:extLst>
          </p:cNvPr>
          <p:cNvGrpSpPr/>
          <p:nvPr/>
        </p:nvGrpSpPr>
        <p:grpSpPr>
          <a:xfrm>
            <a:off x="1370688" y="4340178"/>
            <a:ext cx="1190796" cy="418809"/>
            <a:chOff x="6011777" y="2072413"/>
            <a:chExt cx="1032542" cy="239356"/>
          </a:xfrm>
        </p:grpSpPr>
        <p:sp>
          <p:nvSpPr>
            <p:cNvPr id="16" name="Rectangle 15">
              <a:extLst>
                <a:ext uri="{FF2B5EF4-FFF2-40B4-BE49-F238E27FC236}">
                  <a16:creationId xmlns:a16="http://schemas.microsoft.com/office/drawing/2014/main" id="{B7C63059-80C8-42E1-846E-5A0D959C6C15}"/>
                </a:ext>
              </a:extLst>
            </p:cNvPr>
            <p:cNvSpPr/>
            <p:nvPr/>
          </p:nvSpPr>
          <p:spPr>
            <a:xfrm rot="20397819">
              <a:off x="6082408" y="2072413"/>
              <a:ext cx="936104" cy="157988"/>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8" name="Straight Connector 17">
              <a:extLst>
                <a:ext uri="{FF2B5EF4-FFF2-40B4-BE49-F238E27FC236}">
                  <a16:creationId xmlns:a16="http://schemas.microsoft.com/office/drawing/2014/main" id="{EBABF6EF-DB71-46D2-8C2D-9EFDD50CC34E}"/>
                </a:ext>
              </a:extLst>
            </p:cNvPr>
            <p:cNvCxnSpPr>
              <a:cxnSpLocks/>
              <a:stCxn id="16" idx="1"/>
              <a:endCxn id="16" idx="1"/>
            </p:cNvCxnSpPr>
            <p:nvPr/>
          </p:nvCxnSpPr>
          <p:spPr>
            <a:xfrm>
              <a:off x="6110737" y="2311769"/>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949C8523-269B-4637-AD02-0BB7EA4249BE}"/>
                </a:ext>
              </a:extLst>
            </p:cNvPr>
            <p:cNvSpPr/>
            <p:nvPr/>
          </p:nvSpPr>
          <p:spPr>
            <a:xfrm rot="20400903">
              <a:off x="6011777" y="2104392"/>
              <a:ext cx="1032542" cy="1104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grpSp>
        <p:nvGrpSpPr>
          <p:cNvPr id="30" name="Group 29">
            <a:extLst>
              <a:ext uri="{FF2B5EF4-FFF2-40B4-BE49-F238E27FC236}">
                <a16:creationId xmlns:a16="http://schemas.microsoft.com/office/drawing/2014/main" id="{1F77A23B-95E6-4EA8-AF0C-FCE126C74BFD}"/>
              </a:ext>
            </a:extLst>
          </p:cNvPr>
          <p:cNvGrpSpPr/>
          <p:nvPr/>
        </p:nvGrpSpPr>
        <p:grpSpPr>
          <a:xfrm>
            <a:off x="4017947" y="3753603"/>
            <a:ext cx="1196724" cy="419375"/>
            <a:chOff x="6011777" y="2072413"/>
            <a:chExt cx="1032542" cy="239356"/>
          </a:xfrm>
        </p:grpSpPr>
        <p:sp>
          <p:nvSpPr>
            <p:cNvPr id="31" name="Rectangle 30">
              <a:extLst>
                <a:ext uri="{FF2B5EF4-FFF2-40B4-BE49-F238E27FC236}">
                  <a16:creationId xmlns:a16="http://schemas.microsoft.com/office/drawing/2014/main" id="{89403FC2-4DB6-4653-8E42-C616AA11C7DB}"/>
                </a:ext>
              </a:extLst>
            </p:cNvPr>
            <p:cNvSpPr/>
            <p:nvPr/>
          </p:nvSpPr>
          <p:spPr>
            <a:xfrm rot="20397819">
              <a:off x="6082408" y="2072413"/>
              <a:ext cx="936104" cy="157988"/>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32" name="Straight Connector 31">
              <a:extLst>
                <a:ext uri="{FF2B5EF4-FFF2-40B4-BE49-F238E27FC236}">
                  <a16:creationId xmlns:a16="http://schemas.microsoft.com/office/drawing/2014/main" id="{03A11748-7EF7-4283-AFAA-22A1F274AC9F}"/>
                </a:ext>
              </a:extLst>
            </p:cNvPr>
            <p:cNvCxnSpPr>
              <a:cxnSpLocks/>
              <a:stCxn id="31" idx="1"/>
              <a:endCxn id="31" idx="1"/>
            </p:cNvCxnSpPr>
            <p:nvPr/>
          </p:nvCxnSpPr>
          <p:spPr>
            <a:xfrm>
              <a:off x="6110737" y="2311769"/>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5694E884-DCB0-4822-B849-E225D7C283E0}"/>
                </a:ext>
              </a:extLst>
            </p:cNvPr>
            <p:cNvSpPr/>
            <p:nvPr/>
          </p:nvSpPr>
          <p:spPr>
            <a:xfrm rot="20400903">
              <a:off x="6011777" y="2104392"/>
              <a:ext cx="1032542" cy="1104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sp>
        <p:nvSpPr>
          <p:cNvPr id="34" name="TextBox 33">
            <a:extLst>
              <a:ext uri="{FF2B5EF4-FFF2-40B4-BE49-F238E27FC236}">
                <a16:creationId xmlns:a16="http://schemas.microsoft.com/office/drawing/2014/main" id="{06C7C99F-F0E3-42E5-B73B-07710CF7361F}"/>
              </a:ext>
            </a:extLst>
          </p:cNvPr>
          <p:cNvSpPr txBox="1"/>
          <p:nvPr/>
        </p:nvSpPr>
        <p:spPr>
          <a:xfrm>
            <a:off x="4403510" y="1666008"/>
            <a:ext cx="577441" cy="246221"/>
          </a:xfrm>
          <a:prstGeom prst="rect">
            <a:avLst/>
          </a:prstGeom>
          <a:noFill/>
        </p:spPr>
        <p:txBody>
          <a:bodyPr wrap="square" rtlCol="0">
            <a:spAutoFit/>
          </a:bodyPr>
          <a:lstStyle/>
          <a:p>
            <a:pPr algn="ctr"/>
            <a:r>
              <a:rPr lang="en-GB" sz="1000" dirty="0"/>
              <a:t>2 032,0</a:t>
            </a:r>
          </a:p>
        </p:txBody>
      </p:sp>
      <p:sp>
        <p:nvSpPr>
          <p:cNvPr id="35" name="TextBox 34">
            <a:extLst>
              <a:ext uri="{FF2B5EF4-FFF2-40B4-BE49-F238E27FC236}">
                <a16:creationId xmlns:a16="http://schemas.microsoft.com/office/drawing/2014/main" id="{6C206B66-D1B8-4EFD-8EE0-82114BE23B0A}"/>
              </a:ext>
            </a:extLst>
          </p:cNvPr>
          <p:cNvSpPr txBox="1"/>
          <p:nvPr/>
        </p:nvSpPr>
        <p:spPr>
          <a:xfrm>
            <a:off x="1729514" y="2178029"/>
            <a:ext cx="577441" cy="246221"/>
          </a:xfrm>
          <a:prstGeom prst="rect">
            <a:avLst/>
          </a:prstGeom>
          <a:noFill/>
        </p:spPr>
        <p:txBody>
          <a:bodyPr wrap="square" rtlCol="0">
            <a:spAutoFit/>
          </a:bodyPr>
          <a:lstStyle/>
          <a:p>
            <a:pPr algn="ctr"/>
            <a:r>
              <a:rPr lang="en-GB" sz="1000" dirty="0"/>
              <a:t>1 848,0</a:t>
            </a:r>
            <a:endParaRPr lang="en-BE" sz="1000" dirty="0"/>
          </a:p>
        </p:txBody>
      </p:sp>
      <p:grpSp>
        <p:nvGrpSpPr>
          <p:cNvPr id="40" name="Group 39">
            <a:extLst>
              <a:ext uri="{FF2B5EF4-FFF2-40B4-BE49-F238E27FC236}">
                <a16:creationId xmlns:a16="http://schemas.microsoft.com/office/drawing/2014/main" id="{B4903939-AD73-4D5B-9413-6CF9370F2F3F}"/>
              </a:ext>
            </a:extLst>
          </p:cNvPr>
          <p:cNvGrpSpPr/>
          <p:nvPr/>
        </p:nvGrpSpPr>
        <p:grpSpPr>
          <a:xfrm>
            <a:off x="2558654" y="3650840"/>
            <a:ext cx="741240" cy="348405"/>
            <a:chOff x="8490356" y="404071"/>
            <a:chExt cx="720080" cy="447410"/>
          </a:xfrm>
        </p:grpSpPr>
        <p:sp>
          <p:nvSpPr>
            <p:cNvPr id="41" name="Rectangle 40">
              <a:extLst>
                <a:ext uri="{FF2B5EF4-FFF2-40B4-BE49-F238E27FC236}">
                  <a16:creationId xmlns:a16="http://schemas.microsoft.com/office/drawing/2014/main" id="{1C61E879-5939-4BF0-B9A2-2EDAA232557A}"/>
                </a:ext>
              </a:extLst>
            </p:cNvPr>
            <p:cNvSpPr/>
            <p:nvPr/>
          </p:nvSpPr>
          <p:spPr>
            <a:xfrm>
              <a:off x="8623739" y="404071"/>
              <a:ext cx="432048" cy="447410"/>
            </a:xfrm>
            <a:prstGeom prst="rect">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2" name="TextBox 41">
              <a:extLst>
                <a:ext uri="{FF2B5EF4-FFF2-40B4-BE49-F238E27FC236}">
                  <a16:creationId xmlns:a16="http://schemas.microsoft.com/office/drawing/2014/main" id="{6A2CA48E-D53B-468B-9783-E93FE9739EE3}"/>
                </a:ext>
              </a:extLst>
            </p:cNvPr>
            <p:cNvSpPr txBox="1"/>
            <p:nvPr/>
          </p:nvSpPr>
          <p:spPr>
            <a:xfrm>
              <a:off x="8490356" y="489276"/>
              <a:ext cx="720080" cy="316189"/>
            </a:xfrm>
            <a:prstGeom prst="rect">
              <a:avLst/>
            </a:prstGeom>
            <a:noFill/>
          </p:spPr>
          <p:txBody>
            <a:bodyPr wrap="square" rtlCol="0">
              <a:spAutoFit/>
            </a:bodyPr>
            <a:lstStyle/>
            <a:p>
              <a:pPr algn="ctr"/>
              <a:r>
                <a:rPr lang="en-GB" sz="1000" dirty="0">
                  <a:solidFill>
                    <a:schemeClr val="bg1"/>
                  </a:solidFill>
                </a:rPr>
                <a:t>2,7</a:t>
              </a:r>
              <a:r>
                <a:rPr lang="en-BE" sz="1000" dirty="0">
                  <a:solidFill>
                    <a:schemeClr val="bg1"/>
                  </a:solidFill>
                </a:rPr>
                <a:t>%</a:t>
              </a:r>
              <a:r>
                <a:rPr lang="en-GB" sz="1000" dirty="0">
                  <a:solidFill>
                    <a:schemeClr val="bg1"/>
                  </a:solidFill>
                </a:rPr>
                <a:t>**</a:t>
              </a:r>
              <a:endParaRPr lang="en-BE" sz="1000" dirty="0">
                <a:solidFill>
                  <a:schemeClr val="bg1"/>
                </a:solidFill>
              </a:endParaRPr>
            </a:p>
          </p:txBody>
        </p:sp>
      </p:grpSp>
      <p:grpSp>
        <p:nvGrpSpPr>
          <p:cNvPr id="45" name="Group 44">
            <a:extLst>
              <a:ext uri="{FF2B5EF4-FFF2-40B4-BE49-F238E27FC236}">
                <a16:creationId xmlns:a16="http://schemas.microsoft.com/office/drawing/2014/main" id="{FB7FD1A6-3AC1-48F3-A30B-FE608C26C26E}"/>
              </a:ext>
            </a:extLst>
          </p:cNvPr>
          <p:cNvGrpSpPr/>
          <p:nvPr/>
        </p:nvGrpSpPr>
        <p:grpSpPr>
          <a:xfrm>
            <a:off x="7020931" y="3963411"/>
            <a:ext cx="1147840" cy="361220"/>
            <a:chOff x="6011777" y="2072413"/>
            <a:chExt cx="1032542" cy="239356"/>
          </a:xfrm>
        </p:grpSpPr>
        <p:sp>
          <p:nvSpPr>
            <p:cNvPr id="46" name="Rectangle 45">
              <a:extLst>
                <a:ext uri="{FF2B5EF4-FFF2-40B4-BE49-F238E27FC236}">
                  <a16:creationId xmlns:a16="http://schemas.microsoft.com/office/drawing/2014/main" id="{44C024B4-B71B-42CE-80B1-99434CD24417}"/>
                </a:ext>
              </a:extLst>
            </p:cNvPr>
            <p:cNvSpPr/>
            <p:nvPr/>
          </p:nvSpPr>
          <p:spPr>
            <a:xfrm rot="20397819">
              <a:off x="6082408" y="2072413"/>
              <a:ext cx="936104" cy="157988"/>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47" name="Straight Connector 46">
              <a:extLst>
                <a:ext uri="{FF2B5EF4-FFF2-40B4-BE49-F238E27FC236}">
                  <a16:creationId xmlns:a16="http://schemas.microsoft.com/office/drawing/2014/main" id="{06DD6DD4-B099-4627-8ADB-7D24B794559E}"/>
                </a:ext>
              </a:extLst>
            </p:cNvPr>
            <p:cNvCxnSpPr>
              <a:cxnSpLocks/>
              <a:stCxn id="46" idx="1"/>
              <a:endCxn id="46" idx="1"/>
            </p:cNvCxnSpPr>
            <p:nvPr/>
          </p:nvCxnSpPr>
          <p:spPr>
            <a:xfrm>
              <a:off x="6110737" y="2311769"/>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898B2B98-BD13-4587-9E45-E2EB3581CEAB}"/>
                </a:ext>
              </a:extLst>
            </p:cNvPr>
            <p:cNvSpPr/>
            <p:nvPr/>
          </p:nvSpPr>
          <p:spPr>
            <a:xfrm rot="20400903">
              <a:off x="6011777" y="2104392"/>
              <a:ext cx="1032542" cy="1104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grpSp>
        <p:nvGrpSpPr>
          <p:cNvPr id="49" name="Group 48">
            <a:extLst>
              <a:ext uri="{FF2B5EF4-FFF2-40B4-BE49-F238E27FC236}">
                <a16:creationId xmlns:a16="http://schemas.microsoft.com/office/drawing/2014/main" id="{84149489-8184-487A-A5D6-9BD358D92AA2}"/>
              </a:ext>
            </a:extLst>
          </p:cNvPr>
          <p:cNvGrpSpPr/>
          <p:nvPr/>
        </p:nvGrpSpPr>
        <p:grpSpPr>
          <a:xfrm>
            <a:off x="9621009" y="3416736"/>
            <a:ext cx="1232784" cy="468207"/>
            <a:chOff x="6011777" y="2072413"/>
            <a:chExt cx="1032542" cy="239356"/>
          </a:xfrm>
        </p:grpSpPr>
        <p:sp>
          <p:nvSpPr>
            <p:cNvPr id="50" name="Rectangle 49">
              <a:extLst>
                <a:ext uri="{FF2B5EF4-FFF2-40B4-BE49-F238E27FC236}">
                  <a16:creationId xmlns:a16="http://schemas.microsoft.com/office/drawing/2014/main" id="{4EC94999-65A3-4014-B292-861477C2DE08}"/>
                </a:ext>
              </a:extLst>
            </p:cNvPr>
            <p:cNvSpPr/>
            <p:nvPr/>
          </p:nvSpPr>
          <p:spPr>
            <a:xfrm rot="20397819">
              <a:off x="6082408" y="2072413"/>
              <a:ext cx="936104" cy="157988"/>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51" name="Straight Connector 50">
              <a:extLst>
                <a:ext uri="{FF2B5EF4-FFF2-40B4-BE49-F238E27FC236}">
                  <a16:creationId xmlns:a16="http://schemas.microsoft.com/office/drawing/2014/main" id="{A7043356-5C4C-48F0-BAB7-2BC426035D46}"/>
                </a:ext>
              </a:extLst>
            </p:cNvPr>
            <p:cNvCxnSpPr>
              <a:cxnSpLocks/>
              <a:stCxn id="50" idx="1"/>
              <a:endCxn id="50" idx="1"/>
            </p:cNvCxnSpPr>
            <p:nvPr/>
          </p:nvCxnSpPr>
          <p:spPr>
            <a:xfrm>
              <a:off x="6110737" y="2311769"/>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EB875860-71F0-42F9-8AA8-9CECFD129AD6}"/>
                </a:ext>
              </a:extLst>
            </p:cNvPr>
            <p:cNvSpPr/>
            <p:nvPr/>
          </p:nvSpPr>
          <p:spPr>
            <a:xfrm rot="20400903">
              <a:off x="6011777" y="2104392"/>
              <a:ext cx="1032542" cy="1104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sp>
        <p:nvSpPr>
          <p:cNvPr id="53" name="TextBox 52">
            <a:extLst>
              <a:ext uri="{FF2B5EF4-FFF2-40B4-BE49-F238E27FC236}">
                <a16:creationId xmlns:a16="http://schemas.microsoft.com/office/drawing/2014/main" id="{AEEA0CBE-1B80-4068-BC88-A990AF4C1CB1}"/>
              </a:ext>
            </a:extLst>
          </p:cNvPr>
          <p:cNvSpPr txBox="1"/>
          <p:nvPr/>
        </p:nvSpPr>
        <p:spPr>
          <a:xfrm>
            <a:off x="10033413" y="1714306"/>
            <a:ext cx="577441" cy="246221"/>
          </a:xfrm>
          <a:prstGeom prst="rect">
            <a:avLst/>
          </a:prstGeom>
          <a:noFill/>
        </p:spPr>
        <p:txBody>
          <a:bodyPr wrap="square" rtlCol="0">
            <a:spAutoFit/>
          </a:bodyPr>
          <a:lstStyle/>
          <a:p>
            <a:pPr algn="ctr"/>
            <a:r>
              <a:rPr lang="en-GB" sz="1000" dirty="0"/>
              <a:t>456,3</a:t>
            </a:r>
            <a:endParaRPr lang="en-BE" sz="1000" dirty="0"/>
          </a:p>
        </p:txBody>
      </p:sp>
      <p:sp>
        <p:nvSpPr>
          <p:cNvPr id="54" name="TextBox 53">
            <a:extLst>
              <a:ext uri="{FF2B5EF4-FFF2-40B4-BE49-F238E27FC236}">
                <a16:creationId xmlns:a16="http://schemas.microsoft.com/office/drawing/2014/main" id="{0BF7608C-F8FD-41B2-8242-46D2D9A3EC6C}"/>
              </a:ext>
            </a:extLst>
          </p:cNvPr>
          <p:cNvSpPr txBox="1"/>
          <p:nvPr/>
        </p:nvSpPr>
        <p:spPr>
          <a:xfrm>
            <a:off x="7359122" y="2244172"/>
            <a:ext cx="577441" cy="246221"/>
          </a:xfrm>
          <a:prstGeom prst="rect">
            <a:avLst/>
          </a:prstGeom>
          <a:noFill/>
        </p:spPr>
        <p:txBody>
          <a:bodyPr wrap="square" rtlCol="0">
            <a:spAutoFit/>
          </a:bodyPr>
          <a:lstStyle/>
          <a:p>
            <a:pPr algn="ctr"/>
            <a:r>
              <a:rPr lang="en-GB" sz="1000" dirty="0"/>
              <a:t>390,6</a:t>
            </a:r>
            <a:endParaRPr lang="en-BE" sz="1000" dirty="0"/>
          </a:p>
        </p:txBody>
      </p:sp>
      <p:cxnSp>
        <p:nvCxnSpPr>
          <p:cNvPr id="62" name="Straight Connector 61">
            <a:extLst>
              <a:ext uri="{FF2B5EF4-FFF2-40B4-BE49-F238E27FC236}">
                <a16:creationId xmlns:a16="http://schemas.microsoft.com/office/drawing/2014/main" id="{C2F550F5-8BC3-4009-B919-6B704CEBAA0A}"/>
              </a:ext>
            </a:extLst>
          </p:cNvPr>
          <p:cNvCxnSpPr>
            <a:cxnSpLocks/>
          </p:cNvCxnSpPr>
          <p:nvPr/>
        </p:nvCxnSpPr>
        <p:spPr>
          <a:xfrm flipH="1" flipV="1">
            <a:off x="959999" y="1196752"/>
            <a:ext cx="15617" cy="5256582"/>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94A5D9A-B80C-4CE3-9342-369D714101E5}"/>
              </a:ext>
            </a:extLst>
          </p:cNvPr>
          <p:cNvCxnSpPr>
            <a:cxnSpLocks/>
          </p:cNvCxnSpPr>
          <p:nvPr/>
        </p:nvCxnSpPr>
        <p:spPr>
          <a:xfrm flipV="1">
            <a:off x="6568517" y="1196752"/>
            <a:ext cx="0" cy="5184576"/>
          </a:xfrm>
          <a:prstGeom prst="line">
            <a:avLst/>
          </a:prstGeom>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4DEC329D-7ED6-4BFA-924F-C6240CB98050}"/>
              </a:ext>
            </a:extLst>
          </p:cNvPr>
          <p:cNvSpPr txBox="1"/>
          <p:nvPr/>
        </p:nvSpPr>
        <p:spPr>
          <a:xfrm rot="16200000">
            <a:off x="36694" y="2152346"/>
            <a:ext cx="2232247" cy="369332"/>
          </a:xfrm>
          <a:prstGeom prst="rect">
            <a:avLst/>
          </a:prstGeom>
          <a:noFill/>
        </p:spPr>
        <p:txBody>
          <a:bodyPr wrap="square" rtlCol="0">
            <a:spAutoFit/>
          </a:bodyPr>
          <a:lstStyle/>
          <a:p>
            <a:pPr algn="r"/>
            <a:r>
              <a:rPr lang="en-US" b="1" dirty="0">
                <a:solidFill>
                  <a:schemeClr val="bg2"/>
                </a:solidFill>
              </a:rPr>
              <a:t>F</a:t>
            </a:r>
            <a:r>
              <a:rPr lang="en-BE" b="1" dirty="0">
                <a:solidFill>
                  <a:schemeClr val="bg2"/>
                </a:solidFill>
              </a:rPr>
              <a:t>r</a:t>
            </a:r>
            <a:r>
              <a:rPr lang="en-US" b="1" dirty="0">
                <a:solidFill>
                  <a:schemeClr val="bg2"/>
                </a:solidFill>
              </a:rPr>
              <a:t>e</a:t>
            </a:r>
            <a:r>
              <a:rPr lang="en-BE" b="1" dirty="0">
                <a:solidFill>
                  <a:schemeClr val="bg2"/>
                </a:solidFill>
              </a:rPr>
              <a:t>s</a:t>
            </a:r>
            <a:r>
              <a:rPr lang="en-US" b="1" dirty="0">
                <a:solidFill>
                  <a:schemeClr val="bg2"/>
                </a:solidFill>
              </a:rPr>
              <a:t>h</a:t>
            </a:r>
            <a:endParaRPr lang="en-BE" b="1" dirty="0">
              <a:solidFill>
                <a:schemeClr val="bg2"/>
              </a:solidFill>
            </a:endParaRPr>
          </a:p>
        </p:txBody>
      </p:sp>
      <p:sp>
        <p:nvSpPr>
          <p:cNvPr id="65" name="TextBox 64">
            <a:extLst>
              <a:ext uri="{FF2B5EF4-FFF2-40B4-BE49-F238E27FC236}">
                <a16:creationId xmlns:a16="http://schemas.microsoft.com/office/drawing/2014/main" id="{948E153B-A28A-4971-A261-78E6BAE3C770}"/>
              </a:ext>
            </a:extLst>
          </p:cNvPr>
          <p:cNvSpPr txBox="1"/>
          <p:nvPr/>
        </p:nvSpPr>
        <p:spPr>
          <a:xfrm rot="16200000">
            <a:off x="5636603" y="2127786"/>
            <a:ext cx="2232247" cy="369332"/>
          </a:xfrm>
          <a:prstGeom prst="rect">
            <a:avLst/>
          </a:prstGeom>
          <a:noFill/>
        </p:spPr>
        <p:txBody>
          <a:bodyPr wrap="square" rtlCol="0">
            <a:spAutoFit/>
          </a:bodyPr>
          <a:lstStyle/>
          <a:p>
            <a:pPr algn="r"/>
            <a:r>
              <a:rPr lang="en-BE" b="1" dirty="0">
                <a:solidFill>
                  <a:schemeClr val="bg2"/>
                </a:solidFill>
              </a:rPr>
              <a:t>L</a:t>
            </a:r>
            <a:r>
              <a:rPr lang="en-US" b="1" dirty="0">
                <a:solidFill>
                  <a:schemeClr val="bg2"/>
                </a:solidFill>
              </a:rPr>
              <a:t>o</a:t>
            </a:r>
            <a:r>
              <a:rPr lang="en-BE" b="1" dirty="0">
                <a:solidFill>
                  <a:schemeClr val="bg2"/>
                </a:solidFill>
              </a:rPr>
              <a:t>n</a:t>
            </a:r>
            <a:r>
              <a:rPr lang="en-US" b="1" dirty="0">
                <a:solidFill>
                  <a:schemeClr val="bg2"/>
                </a:solidFill>
              </a:rPr>
              <a:t>g F</a:t>
            </a:r>
            <a:r>
              <a:rPr lang="en-BE" b="1" dirty="0">
                <a:solidFill>
                  <a:schemeClr val="bg2"/>
                </a:solidFill>
              </a:rPr>
              <a:t>r</a:t>
            </a:r>
            <a:r>
              <a:rPr lang="en-US" b="1" dirty="0">
                <a:solidFill>
                  <a:schemeClr val="bg2"/>
                </a:solidFill>
              </a:rPr>
              <a:t>e</a:t>
            </a:r>
            <a:r>
              <a:rPr lang="en-BE" b="1" dirty="0">
                <a:solidFill>
                  <a:schemeClr val="bg2"/>
                </a:solidFill>
              </a:rPr>
              <a:t>s</a:t>
            </a:r>
            <a:r>
              <a:rPr lang="en-US" b="1" dirty="0">
                <a:solidFill>
                  <a:schemeClr val="bg2"/>
                </a:solidFill>
              </a:rPr>
              <a:t>h</a:t>
            </a:r>
            <a:endParaRPr lang="en-BE" b="1" dirty="0">
              <a:solidFill>
                <a:schemeClr val="bg2"/>
              </a:solidFill>
            </a:endParaRPr>
          </a:p>
        </p:txBody>
      </p:sp>
      <p:sp>
        <p:nvSpPr>
          <p:cNvPr id="66" name="TextBox 65">
            <a:extLst>
              <a:ext uri="{FF2B5EF4-FFF2-40B4-BE49-F238E27FC236}">
                <a16:creationId xmlns:a16="http://schemas.microsoft.com/office/drawing/2014/main" id="{762E1B2E-31C6-4EC2-86D3-D6029B82E097}"/>
              </a:ext>
            </a:extLst>
          </p:cNvPr>
          <p:cNvSpPr txBox="1"/>
          <p:nvPr/>
        </p:nvSpPr>
        <p:spPr>
          <a:xfrm>
            <a:off x="1143028" y="3193577"/>
            <a:ext cx="450764" cy="230832"/>
          </a:xfrm>
          <a:prstGeom prst="rect">
            <a:avLst/>
          </a:prstGeom>
          <a:solidFill>
            <a:schemeClr val="bg1"/>
          </a:solidFill>
        </p:spPr>
        <p:txBody>
          <a:bodyPr wrap="none" rtlCol="0">
            <a:spAutoFit/>
          </a:bodyPr>
          <a:lstStyle/>
          <a:p>
            <a:r>
              <a:rPr lang="nl-BE" sz="1000" dirty="0"/>
              <a:t>In €m</a:t>
            </a:r>
            <a:endParaRPr lang="en-BE" sz="1000" dirty="0"/>
          </a:p>
        </p:txBody>
      </p:sp>
      <p:sp>
        <p:nvSpPr>
          <p:cNvPr id="67" name="TextBox 66">
            <a:extLst>
              <a:ext uri="{FF2B5EF4-FFF2-40B4-BE49-F238E27FC236}">
                <a16:creationId xmlns:a16="http://schemas.microsoft.com/office/drawing/2014/main" id="{CFADB632-4DA6-42AD-819E-889A8B932A45}"/>
              </a:ext>
            </a:extLst>
          </p:cNvPr>
          <p:cNvSpPr txBox="1"/>
          <p:nvPr/>
        </p:nvSpPr>
        <p:spPr>
          <a:xfrm>
            <a:off x="6725356" y="3222312"/>
            <a:ext cx="450764" cy="230832"/>
          </a:xfrm>
          <a:prstGeom prst="rect">
            <a:avLst/>
          </a:prstGeom>
          <a:solidFill>
            <a:schemeClr val="bg1"/>
          </a:solidFill>
        </p:spPr>
        <p:txBody>
          <a:bodyPr wrap="none" rtlCol="0">
            <a:spAutoFit/>
          </a:bodyPr>
          <a:lstStyle/>
          <a:p>
            <a:r>
              <a:rPr lang="nl-BE" sz="1000" dirty="0"/>
              <a:t>In €m</a:t>
            </a:r>
            <a:endParaRPr lang="en-BE" sz="1000" dirty="0"/>
          </a:p>
        </p:txBody>
      </p:sp>
      <p:sp>
        <p:nvSpPr>
          <p:cNvPr id="68" name="TextBox 67">
            <a:extLst>
              <a:ext uri="{FF2B5EF4-FFF2-40B4-BE49-F238E27FC236}">
                <a16:creationId xmlns:a16="http://schemas.microsoft.com/office/drawing/2014/main" id="{44E46B30-6A8A-42EC-B0E8-41386FDA5308}"/>
              </a:ext>
            </a:extLst>
          </p:cNvPr>
          <p:cNvSpPr txBox="1"/>
          <p:nvPr/>
        </p:nvSpPr>
        <p:spPr>
          <a:xfrm>
            <a:off x="991675" y="6405484"/>
            <a:ext cx="5361121" cy="338554"/>
          </a:xfrm>
          <a:prstGeom prst="rect">
            <a:avLst/>
          </a:prstGeom>
          <a:solidFill>
            <a:schemeClr val="bg1"/>
          </a:solidFill>
        </p:spPr>
        <p:txBody>
          <a:bodyPr wrap="square" rtlCol="0">
            <a:spAutoFit/>
          </a:bodyPr>
          <a:lstStyle/>
          <a:p>
            <a:r>
              <a:rPr lang="en-US" sz="800" dirty="0"/>
              <a:t>** Divestments</a:t>
            </a:r>
            <a:r>
              <a:rPr lang="en-US" sz="800" dirty="0">
                <a:solidFill>
                  <a:srgbClr val="FF0000"/>
                </a:solidFill>
              </a:rPr>
              <a:t>: </a:t>
            </a:r>
            <a:r>
              <a:rPr lang="en-US" sz="800" dirty="0">
                <a:solidFill>
                  <a:schemeClr val="tx1">
                    <a:lumMod val="95000"/>
                    <a:lumOff val="5000"/>
                  </a:schemeClr>
                </a:solidFill>
              </a:rPr>
              <a:t>Fresh UK in March 2022 and Fresh FR in March 2023 (in process)</a:t>
            </a:r>
          </a:p>
          <a:p>
            <a:r>
              <a:rPr lang="en-US" sz="800" dirty="0"/>
              <a:t>*   Adj EBITDA margin is calculated on the basis of reported sales</a:t>
            </a:r>
          </a:p>
        </p:txBody>
      </p:sp>
      <p:grpSp>
        <p:nvGrpSpPr>
          <p:cNvPr id="75" name="Group 74">
            <a:extLst>
              <a:ext uri="{FF2B5EF4-FFF2-40B4-BE49-F238E27FC236}">
                <a16:creationId xmlns:a16="http://schemas.microsoft.com/office/drawing/2014/main" id="{7397B910-ACF8-45A1-A46A-5A68D53A833D}"/>
              </a:ext>
            </a:extLst>
          </p:cNvPr>
          <p:cNvGrpSpPr/>
          <p:nvPr/>
        </p:nvGrpSpPr>
        <p:grpSpPr>
          <a:xfrm>
            <a:off x="8200764" y="3397054"/>
            <a:ext cx="706711" cy="348405"/>
            <a:chOff x="8490356" y="404071"/>
            <a:chExt cx="720080" cy="447410"/>
          </a:xfrm>
        </p:grpSpPr>
        <p:sp>
          <p:nvSpPr>
            <p:cNvPr id="76" name="Rectangle 75">
              <a:extLst>
                <a:ext uri="{FF2B5EF4-FFF2-40B4-BE49-F238E27FC236}">
                  <a16:creationId xmlns:a16="http://schemas.microsoft.com/office/drawing/2014/main" id="{74EB1DA1-D4EB-4CAE-A8D3-204581BBE84D}"/>
                </a:ext>
              </a:extLst>
            </p:cNvPr>
            <p:cNvSpPr/>
            <p:nvPr/>
          </p:nvSpPr>
          <p:spPr>
            <a:xfrm>
              <a:off x="8623739" y="404071"/>
              <a:ext cx="432048" cy="447410"/>
            </a:xfrm>
            <a:prstGeom prst="rect">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7" name="TextBox 76">
              <a:extLst>
                <a:ext uri="{FF2B5EF4-FFF2-40B4-BE49-F238E27FC236}">
                  <a16:creationId xmlns:a16="http://schemas.microsoft.com/office/drawing/2014/main" id="{DA0B82CF-A223-45FB-B399-64E8CD71BCD1}"/>
                </a:ext>
              </a:extLst>
            </p:cNvPr>
            <p:cNvSpPr txBox="1"/>
            <p:nvPr/>
          </p:nvSpPr>
          <p:spPr>
            <a:xfrm>
              <a:off x="8490356" y="489275"/>
              <a:ext cx="720080" cy="316189"/>
            </a:xfrm>
            <a:prstGeom prst="rect">
              <a:avLst/>
            </a:prstGeom>
            <a:noFill/>
          </p:spPr>
          <p:txBody>
            <a:bodyPr wrap="square" rtlCol="0">
              <a:spAutoFit/>
            </a:bodyPr>
            <a:lstStyle/>
            <a:p>
              <a:pPr algn="ctr"/>
              <a:r>
                <a:rPr lang="en-GB" sz="1000" dirty="0">
                  <a:solidFill>
                    <a:schemeClr val="bg1"/>
                  </a:solidFill>
                </a:rPr>
                <a:t>7,9</a:t>
              </a:r>
              <a:r>
                <a:rPr lang="en-BE" sz="1000" dirty="0">
                  <a:solidFill>
                    <a:schemeClr val="bg1"/>
                  </a:solidFill>
                </a:rPr>
                <a:t>%</a:t>
              </a:r>
              <a:r>
                <a:rPr lang="en-GB" sz="1000" dirty="0">
                  <a:solidFill>
                    <a:schemeClr val="bg1"/>
                  </a:solidFill>
                </a:rPr>
                <a:t>**</a:t>
              </a:r>
              <a:endParaRPr lang="en-BE" sz="1000" dirty="0">
                <a:solidFill>
                  <a:schemeClr val="bg1"/>
                </a:solidFill>
              </a:endParaRPr>
            </a:p>
          </p:txBody>
        </p:sp>
      </p:grpSp>
      <p:grpSp>
        <p:nvGrpSpPr>
          <p:cNvPr id="78" name="Group 77">
            <a:extLst>
              <a:ext uri="{FF2B5EF4-FFF2-40B4-BE49-F238E27FC236}">
                <a16:creationId xmlns:a16="http://schemas.microsoft.com/office/drawing/2014/main" id="{B918801D-8078-404C-908D-BA380C7A520B}"/>
              </a:ext>
            </a:extLst>
          </p:cNvPr>
          <p:cNvGrpSpPr/>
          <p:nvPr/>
        </p:nvGrpSpPr>
        <p:grpSpPr>
          <a:xfrm>
            <a:off x="10842101" y="3104731"/>
            <a:ext cx="792088" cy="348405"/>
            <a:chOff x="8490356" y="404071"/>
            <a:chExt cx="720080" cy="447410"/>
          </a:xfrm>
        </p:grpSpPr>
        <p:sp>
          <p:nvSpPr>
            <p:cNvPr id="79" name="Rectangle 78">
              <a:extLst>
                <a:ext uri="{FF2B5EF4-FFF2-40B4-BE49-F238E27FC236}">
                  <a16:creationId xmlns:a16="http://schemas.microsoft.com/office/drawing/2014/main" id="{D584A912-449D-4D3A-B1D9-33C341D8F57A}"/>
                </a:ext>
              </a:extLst>
            </p:cNvPr>
            <p:cNvSpPr/>
            <p:nvPr/>
          </p:nvSpPr>
          <p:spPr>
            <a:xfrm>
              <a:off x="8623739" y="404071"/>
              <a:ext cx="432048" cy="447410"/>
            </a:xfrm>
            <a:prstGeom prst="rect">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0" name="TextBox 79">
              <a:extLst>
                <a:ext uri="{FF2B5EF4-FFF2-40B4-BE49-F238E27FC236}">
                  <a16:creationId xmlns:a16="http://schemas.microsoft.com/office/drawing/2014/main" id="{92908BAF-7CA6-4E6D-8CEE-8CB7710B261D}"/>
                </a:ext>
              </a:extLst>
            </p:cNvPr>
            <p:cNvSpPr txBox="1"/>
            <p:nvPr/>
          </p:nvSpPr>
          <p:spPr>
            <a:xfrm>
              <a:off x="8490356" y="489275"/>
              <a:ext cx="720080" cy="316189"/>
            </a:xfrm>
            <a:prstGeom prst="rect">
              <a:avLst/>
            </a:prstGeom>
            <a:noFill/>
          </p:spPr>
          <p:txBody>
            <a:bodyPr wrap="square" rtlCol="0">
              <a:spAutoFit/>
            </a:bodyPr>
            <a:lstStyle/>
            <a:p>
              <a:pPr algn="ctr"/>
              <a:r>
                <a:rPr lang="en-GB" sz="1000" dirty="0">
                  <a:solidFill>
                    <a:schemeClr val="bg1"/>
                  </a:solidFill>
                </a:rPr>
                <a:t>8,2</a:t>
              </a:r>
              <a:r>
                <a:rPr lang="en-BE" sz="1000" dirty="0">
                  <a:solidFill>
                    <a:schemeClr val="bg1"/>
                  </a:solidFill>
                </a:rPr>
                <a:t>%</a:t>
              </a:r>
              <a:r>
                <a:rPr lang="en-GB" sz="1000" dirty="0">
                  <a:solidFill>
                    <a:schemeClr val="bg1"/>
                  </a:solidFill>
                </a:rPr>
                <a:t>**</a:t>
              </a:r>
              <a:endParaRPr lang="en-BE" sz="1000" dirty="0">
                <a:solidFill>
                  <a:schemeClr val="bg1"/>
                </a:solidFill>
              </a:endParaRPr>
            </a:p>
          </p:txBody>
        </p:sp>
      </p:grpSp>
      <p:grpSp>
        <p:nvGrpSpPr>
          <p:cNvPr id="56" name="Group 55">
            <a:extLst>
              <a:ext uri="{FF2B5EF4-FFF2-40B4-BE49-F238E27FC236}">
                <a16:creationId xmlns:a16="http://schemas.microsoft.com/office/drawing/2014/main" id="{8C7542F1-4132-49F0-AEAE-393ADBBDAEDD}"/>
              </a:ext>
            </a:extLst>
          </p:cNvPr>
          <p:cNvGrpSpPr/>
          <p:nvPr/>
        </p:nvGrpSpPr>
        <p:grpSpPr>
          <a:xfrm>
            <a:off x="5243984" y="2845172"/>
            <a:ext cx="646174" cy="348405"/>
            <a:chOff x="8488134" y="404071"/>
            <a:chExt cx="756503" cy="447410"/>
          </a:xfrm>
        </p:grpSpPr>
        <p:sp>
          <p:nvSpPr>
            <p:cNvPr id="57" name="Rectangle 56">
              <a:extLst>
                <a:ext uri="{FF2B5EF4-FFF2-40B4-BE49-F238E27FC236}">
                  <a16:creationId xmlns:a16="http://schemas.microsoft.com/office/drawing/2014/main" id="{882D279D-BB89-4249-B708-BA6EDF7B7323}"/>
                </a:ext>
              </a:extLst>
            </p:cNvPr>
            <p:cNvSpPr/>
            <p:nvPr/>
          </p:nvSpPr>
          <p:spPr>
            <a:xfrm>
              <a:off x="8623739" y="404071"/>
              <a:ext cx="520680" cy="447410"/>
            </a:xfrm>
            <a:prstGeom prst="rect">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8" name="TextBox 57">
              <a:extLst>
                <a:ext uri="{FF2B5EF4-FFF2-40B4-BE49-F238E27FC236}">
                  <a16:creationId xmlns:a16="http://schemas.microsoft.com/office/drawing/2014/main" id="{722504E1-1E64-4CFC-934E-0A81B43EB5D2}"/>
                </a:ext>
              </a:extLst>
            </p:cNvPr>
            <p:cNvSpPr txBox="1"/>
            <p:nvPr/>
          </p:nvSpPr>
          <p:spPr>
            <a:xfrm>
              <a:off x="8488134" y="489275"/>
              <a:ext cx="756503" cy="316189"/>
            </a:xfrm>
            <a:prstGeom prst="rect">
              <a:avLst/>
            </a:prstGeom>
            <a:noFill/>
          </p:spPr>
          <p:txBody>
            <a:bodyPr wrap="square" rtlCol="0">
              <a:spAutoFit/>
            </a:bodyPr>
            <a:lstStyle/>
            <a:p>
              <a:pPr algn="ctr"/>
              <a:r>
                <a:rPr lang="en-GB" sz="1000" dirty="0">
                  <a:solidFill>
                    <a:schemeClr val="bg1"/>
                  </a:solidFill>
                </a:rPr>
                <a:t> 2,6</a:t>
              </a:r>
              <a:r>
                <a:rPr lang="en-BE" sz="1000" dirty="0">
                  <a:solidFill>
                    <a:schemeClr val="bg1"/>
                  </a:solidFill>
                </a:rPr>
                <a:t>%</a:t>
              </a:r>
              <a:r>
                <a:rPr lang="en-GB" sz="1000" dirty="0">
                  <a:solidFill>
                    <a:schemeClr val="bg1"/>
                  </a:solidFill>
                </a:rPr>
                <a:t>**</a:t>
              </a:r>
              <a:endParaRPr lang="en-BE" sz="1000" dirty="0">
                <a:solidFill>
                  <a:schemeClr val="bg1"/>
                </a:solidFill>
              </a:endParaRPr>
            </a:p>
          </p:txBody>
        </p:sp>
      </p:grpSp>
    </p:spTree>
    <p:extLst>
      <p:ext uri="{BB962C8B-B14F-4D97-AF65-F5344CB8AC3E}">
        <p14:creationId xmlns:p14="http://schemas.microsoft.com/office/powerpoint/2010/main" val="383216705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20E3BD5-69F9-9EB4-65BC-6AE1C5D15720}"/>
              </a:ext>
            </a:extLst>
          </p:cNvPr>
          <p:cNvSpPr>
            <a:spLocks noGrp="1"/>
          </p:cNvSpPr>
          <p:nvPr>
            <p:ph sz="half" idx="2"/>
          </p:nvPr>
        </p:nvSpPr>
        <p:spPr>
          <a:xfrm>
            <a:off x="6288000" y="1844675"/>
            <a:ext cx="5496632" cy="4248150"/>
          </a:xfrm>
          <a:solidFill>
            <a:schemeClr val="bg2">
              <a:lumMod val="20000"/>
              <a:lumOff val="80000"/>
            </a:schemeClr>
          </a:solidFill>
        </p:spPr>
        <p:txBody>
          <a:bodyPr anchor="ctr">
            <a:normAutofit fontScale="92500" lnSpcReduction="20000"/>
          </a:bodyPr>
          <a:lstStyle/>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GB" sz="1800" b="1" i="0" u="none" strike="noStrike" kern="1200" cap="none" spc="0" normalizeH="0" baseline="0" noProof="0" dirty="0">
                <a:ln>
                  <a:noFill/>
                </a:ln>
                <a:effectLst/>
                <a:uLnTx/>
                <a:uFillTx/>
                <a:latin typeface="Calibri"/>
                <a:cs typeface="Arial"/>
              </a:rPr>
              <a:t>Gross Margin %</a:t>
            </a:r>
            <a:r>
              <a:rPr kumimoji="0" lang="en-GB" sz="1800" b="0" i="0" u="none" strike="noStrike" kern="1200" cap="none" spc="0" normalizeH="0" baseline="0" noProof="0" dirty="0">
                <a:ln>
                  <a:noFill/>
                </a:ln>
                <a:effectLst/>
                <a:uLnTx/>
                <a:uFillTx/>
                <a:latin typeface="Calibri"/>
                <a:cs typeface="Arial"/>
              </a:rPr>
              <a:t> 10 bps above LY mainly due to higher crop yields and efficiencies in Long Fresh.</a:t>
            </a:r>
          </a:p>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US" sz="1800" b="1" i="0" u="none" strike="noStrike" kern="1200" cap="none" spc="0" normalizeH="0" baseline="0" noProof="0" dirty="0">
                <a:ln>
                  <a:noFill/>
                </a:ln>
                <a:effectLst/>
                <a:uLnTx/>
                <a:uFillTx/>
                <a:latin typeface="Calibri"/>
                <a:cs typeface="Arial"/>
              </a:rPr>
              <a:t>Overhead </a:t>
            </a:r>
            <a:r>
              <a:rPr kumimoji="0" lang="en-US" sz="1800" i="0" u="none" strike="noStrike" kern="1200" cap="none" spc="0" normalizeH="0" baseline="0" noProof="0" dirty="0">
                <a:ln>
                  <a:noFill/>
                </a:ln>
                <a:effectLst/>
                <a:uLnTx/>
                <a:uFillTx/>
                <a:latin typeface="Calibri"/>
                <a:cs typeface="Arial"/>
              </a:rPr>
              <a:t>is driven by wage indexation and by </a:t>
            </a:r>
            <a:r>
              <a:rPr lang="en-US" sz="1800" dirty="0">
                <a:latin typeface="Calibri"/>
                <a:cs typeface="Arial"/>
              </a:rPr>
              <a:t>the one-off recovery of water management contributions of € 3,4m in LY.</a:t>
            </a:r>
            <a:endParaRPr lang="en-US" sz="1800" dirty="0"/>
          </a:p>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US" sz="1800" b="1" i="0" u="none" strike="noStrike" kern="1200" cap="none" spc="0" normalizeH="0" baseline="0" noProof="0" dirty="0">
                <a:ln>
                  <a:noFill/>
                </a:ln>
                <a:effectLst/>
                <a:uLnTx/>
                <a:uFillTx/>
                <a:latin typeface="Calibri"/>
                <a:cs typeface="Arial"/>
              </a:rPr>
              <a:t>Adjusted EBITDA margin </a:t>
            </a:r>
            <a:r>
              <a:rPr kumimoji="0" lang="en-US" sz="1800" b="0" i="0" u="none" strike="noStrike" kern="1200" cap="none" spc="0" normalizeH="0" baseline="0" noProof="0" dirty="0">
                <a:ln>
                  <a:noFill/>
                </a:ln>
                <a:effectLst/>
                <a:uLnTx/>
                <a:uFillTx/>
                <a:latin typeface="Calibri"/>
                <a:cs typeface="Arial"/>
              </a:rPr>
              <a:t>lands at </a:t>
            </a:r>
            <a:r>
              <a:rPr lang="en-GB" sz="1800" dirty="0">
                <a:latin typeface="Calibri"/>
                <a:cs typeface="Arial"/>
              </a:rPr>
              <a:t>3,6</a:t>
            </a:r>
            <a:r>
              <a:rPr kumimoji="0" lang="en-US" sz="1800" b="0" i="0" u="none" strike="noStrike" kern="1200" cap="none" spc="0" normalizeH="0" baseline="0" noProof="0" dirty="0">
                <a:ln>
                  <a:noFill/>
                </a:ln>
                <a:effectLst/>
                <a:uLnTx/>
                <a:uFillTx/>
                <a:latin typeface="Calibri"/>
                <a:cs typeface="Arial"/>
              </a:rPr>
              <a:t>%</a:t>
            </a:r>
            <a:r>
              <a:rPr lang="en-GB" sz="1800" dirty="0">
                <a:latin typeface="Calibri"/>
                <a:cs typeface="Arial"/>
              </a:rPr>
              <a:t>, mainly driven by good crop yields and strong efficiencies in Long Fresh.</a:t>
            </a:r>
            <a:endParaRPr kumimoji="0" lang="en-US" sz="1800" b="0" i="0" u="none" strike="noStrike" kern="1200" cap="none" spc="0" normalizeH="0" baseline="0" noProof="0" dirty="0">
              <a:ln>
                <a:noFill/>
              </a:ln>
              <a:effectLst/>
              <a:uLnTx/>
              <a:uFillTx/>
              <a:latin typeface="Calibri"/>
              <a:cs typeface="Arial"/>
            </a:endParaRPr>
          </a:p>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GB" sz="1800" b="1" i="0" u="none" strike="noStrike" kern="1200" cap="none" spc="0" normalizeH="0" baseline="0" noProof="0" dirty="0">
                <a:ln>
                  <a:noFill/>
                </a:ln>
                <a:effectLst/>
                <a:uLnTx/>
                <a:uFillTx/>
                <a:latin typeface="Calibri"/>
                <a:cs typeface="Arial"/>
              </a:rPr>
              <a:t>Non-recurring item</a:t>
            </a:r>
            <a:r>
              <a:rPr kumimoji="0" lang="en-BE" sz="1800" b="1" i="0" u="none" strike="noStrike" kern="1200" cap="none" spc="0" normalizeH="0" baseline="0" noProof="0" dirty="0">
                <a:ln>
                  <a:noFill/>
                </a:ln>
                <a:effectLst/>
                <a:uLnTx/>
                <a:uFillTx/>
                <a:latin typeface="Calibri"/>
                <a:cs typeface="Arial"/>
              </a:rPr>
              <a:t>s</a:t>
            </a:r>
            <a:r>
              <a:rPr kumimoji="0" lang="en-BE" sz="1800" b="0" i="0" u="none" strike="noStrike" kern="1200" cap="none" spc="0" normalizeH="0" baseline="0" noProof="0" dirty="0">
                <a:ln>
                  <a:noFill/>
                </a:ln>
                <a:effectLst/>
                <a:uLnTx/>
                <a:uFillTx/>
                <a:latin typeface="Calibri"/>
                <a:cs typeface="Arial"/>
              </a:rPr>
              <a:t> </a:t>
            </a:r>
            <a:r>
              <a:rPr kumimoji="0" lang="en-GB" sz="1800" b="0" i="0" u="none" strike="noStrike" kern="1200" cap="none" spc="0" normalizeH="0" baseline="0" noProof="0" dirty="0">
                <a:ln>
                  <a:noFill/>
                </a:ln>
                <a:effectLst/>
                <a:uLnTx/>
                <a:uFillTx/>
                <a:latin typeface="Calibri"/>
                <a:cs typeface="Arial"/>
              </a:rPr>
              <a:t>in 23/24 mainly relate to a gain on sales in Petrolina Brazil and UK assets. </a:t>
            </a:r>
          </a:p>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US" sz="1800" b="1" i="0" u="none" strike="noStrike" kern="1200" cap="none" spc="0" normalizeH="0" baseline="0" noProof="0" dirty="0">
                <a:ln>
                  <a:noFill/>
                </a:ln>
                <a:effectLst/>
                <a:uLnTx/>
                <a:uFillTx/>
                <a:latin typeface="Calibri"/>
                <a:cs typeface="Arial"/>
              </a:rPr>
              <a:t>Depreciations</a:t>
            </a:r>
            <a:r>
              <a:rPr kumimoji="0" lang="en-US" sz="1800" b="0" i="0" u="none" strike="noStrike" kern="1200" cap="none" spc="0" normalizeH="0" baseline="0" noProof="0" dirty="0">
                <a:ln>
                  <a:noFill/>
                </a:ln>
                <a:effectLst/>
                <a:uLnTx/>
                <a:uFillTx/>
                <a:latin typeface="Calibri"/>
                <a:cs typeface="Arial"/>
              </a:rPr>
              <a:t> above LY due to inflated right of use assets</a:t>
            </a:r>
            <a:r>
              <a:rPr lang="en-US" sz="1800" dirty="0">
                <a:latin typeface="Calibri"/>
                <a:cs typeface="Arial"/>
              </a:rPr>
              <a:t> and</a:t>
            </a:r>
            <a:r>
              <a:rPr kumimoji="0" lang="en-US" sz="1800" b="0" i="0" u="none" strike="noStrike" kern="1200" cap="none" spc="0" normalizeH="0" baseline="0" noProof="0" dirty="0">
                <a:ln>
                  <a:noFill/>
                </a:ln>
                <a:effectLst/>
                <a:uLnTx/>
                <a:uFillTx/>
                <a:latin typeface="Calibri"/>
                <a:cs typeface="Arial"/>
              </a:rPr>
              <a:t> a higher CAPEX level.</a:t>
            </a:r>
          </a:p>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US" sz="1800" b="1" i="0" u="none" strike="noStrike" kern="1200" cap="none" spc="0" normalizeH="0" baseline="0" noProof="0" dirty="0">
                <a:ln>
                  <a:noFill/>
                </a:ln>
                <a:effectLst/>
                <a:uLnTx/>
                <a:uFillTx/>
                <a:latin typeface="Calibri"/>
                <a:cs typeface="Arial"/>
              </a:rPr>
              <a:t>Interest costs </a:t>
            </a:r>
            <a:r>
              <a:rPr kumimoji="0" lang="en-US" sz="1800" b="0" i="0" u="none" strike="noStrike" kern="1200" cap="none" spc="0" normalizeH="0" baseline="0" noProof="0" dirty="0">
                <a:ln>
                  <a:noFill/>
                </a:ln>
                <a:effectLst/>
                <a:uLnTx/>
                <a:uFillTx/>
                <a:latin typeface="Calibri"/>
                <a:cs typeface="Arial"/>
              </a:rPr>
              <a:t>are € 12,8m above LY, mainly </a:t>
            </a:r>
            <a:r>
              <a:rPr kumimoji="0" lang="en-BE" sz="1800" b="0" i="0" u="none" strike="noStrike" kern="1200" cap="none" spc="0" normalizeH="0" baseline="0" noProof="0" dirty="0">
                <a:ln>
                  <a:noFill/>
                </a:ln>
                <a:effectLst/>
                <a:uLnTx/>
                <a:uFillTx/>
                <a:latin typeface="Calibri"/>
                <a:cs typeface="Arial"/>
              </a:rPr>
              <a:t>due</a:t>
            </a:r>
            <a:r>
              <a:rPr lang="en-GB" sz="1800" dirty="0">
                <a:latin typeface="Calibri"/>
                <a:cs typeface="Arial"/>
              </a:rPr>
              <a:t> to</a:t>
            </a:r>
            <a:r>
              <a:rPr kumimoji="0" lang="en-BE" sz="1800" b="0" i="0" u="none" strike="noStrike" kern="1200" cap="none" spc="0" normalizeH="0" baseline="0" noProof="0" dirty="0">
                <a:ln>
                  <a:noFill/>
                </a:ln>
                <a:effectLst/>
                <a:uLnTx/>
                <a:uFillTx/>
                <a:latin typeface="Calibri"/>
                <a:cs typeface="Arial"/>
              </a:rPr>
              <a:t> </a:t>
            </a:r>
            <a:r>
              <a:rPr kumimoji="0" lang="en-GB" sz="1800" b="0" i="0" u="none" strike="noStrike" kern="1200" cap="none" spc="0" normalizeH="0" baseline="0" noProof="0" dirty="0">
                <a:ln>
                  <a:noFill/>
                </a:ln>
                <a:effectLst/>
                <a:uLnTx/>
                <a:uFillTx/>
                <a:latin typeface="Calibri"/>
                <a:cs typeface="Arial"/>
              </a:rPr>
              <a:t>higher EURIBOR on non-hedged positions of credit lines and </a:t>
            </a:r>
            <a:r>
              <a:rPr kumimoji="0" lang="en-BE" sz="1800" b="0" i="0" u="none" strike="noStrike" kern="1200" cap="none" spc="0" normalizeH="0" baseline="0" noProof="0" dirty="0">
                <a:ln>
                  <a:noFill/>
                </a:ln>
                <a:effectLst/>
                <a:uLnTx/>
                <a:uFillTx/>
                <a:latin typeface="Calibri"/>
                <a:cs typeface="Arial"/>
              </a:rPr>
              <a:t>factoring</a:t>
            </a:r>
            <a:r>
              <a:rPr kumimoji="0" lang="nl-BE" sz="1800" b="0" i="0" u="none" strike="noStrike" kern="1200" cap="none" spc="0" normalizeH="0" baseline="0" noProof="0" dirty="0">
                <a:ln>
                  <a:noFill/>
                </a:ln>
                <a:effectLst/>
                <a:uLnTx/>
                <a:uFillTx/>
                <a:latin typeface="Calibri"/>
                <a:cs typeface="Arial"/>
              </a:rPr>
              <a:t> programs </a:t>
            </a:r>
            <a:r>
              <a:rPr kumimoji="0" lang="nl-BE" sz="1800" b="0" i="0" u="none" strike="noStrike" kern="1200" cap="none" spc="0" normalizeH="0" baseline="0" noProof="0" dirty="0" err="1">
                <a:ln>
                  <a:noFill/>
                </a:ln>
                <a:effectLst/>
                <a:uLnTx/>
                <a:uFillTx/>
                <a:latin typeface="Calibri"/>
                <a:cs typeface="Arial"/>
              </a:rPr>
              <a:t>and</a:t>
            </a:r>
            <a:r>
              <a:rPr lang="nl-BE" sz="1800" dirty="0">
                <a:latin typeface="Calibri"/>
                <a:cs typeface="Arial"/>
              </a:rPr>
              <a:t> </a:t>
            </a:r>
            <a:r>
              <a:rPr lang="nl-BE" sz="1800" dirty="0" err="1">
                <a:latin typeface="Calibri"/>
                <a:cs typeface="Arial"/>
              </a:rPr>
              <a:t>higher</a:t>
            </a:r>
            <a:r>
              <a:rPr lang="nl-BE" sz="1800" dirty="0">
                <a:latin typeface="Calibri"/>
                <a:cs typeface="Arial"/>
              </a:rPr>
              <a:t> factoring</a:t>
            </a:r>
            <a:r>
              <a:rPr kumimoji="0" lang="en-GB" sz="1800" b="0" i="0" u="none" strike="noStrike" kern="1200" cap="none" spc="0" normalizeH="0" baseline="0" noProof="0" dirty="0">
                <a:ln>
                  <a:noFill/>
                </a:ln>
                <a:effectLst/>
                <a:uLnTx/>
                <a:uFillTx/>
                <a:latin typeface="Calibri"/>
                <a:cs typeface="Arial"/>
              </a:rPr>
              <a:t>.</a:t>
            </a:r>
          </a:p>
          <a:p>
            <a:pPr marL="285750" marR="0" lvl="1" indent="-285750" algn="l" defTabSz="914400" rtl="0" eaLnBrk="1" fontAlgn="auto" latinLnBrk="0" hangingPunct="1">
              <a:lnSpc>
                <a:spcPct val="100000"/>
              </a:lnSpc>
              <a:spcBef>
                <a:spcPct val="0"/>
              </a:spcBef>
              <a:spcAft>
                <a:spcPts val="700"/>
              </a:spcAft>
              <a:buClr>
                <a:srgbClr val="449944"/>
              </a:buClr>
              <a:buSzTx/>
              <a:buFont typeface="Courier New" panose="02070309020205020404" pitchFamily="49" charset="0"/>
              <a:buChar char="o"/>
              <a:defRPr/>
            </a:pPr>
            <a:r>
              <a:rPr kumimoji="0" lang="en-US" sz="1800" b="1" i="0" u="none" strike="noStrike" kern="1200" cap="none" spc="0" normalizeH="0" baseline="0" noProof="0" dirty="0">
                <a:ln>
                  <a:noFill/>
                </a:ln>
                <a:effectLst/>
                <a:uLnTx/>
                <a:uFillTx/>
                <a:latin typeface="Calibri"/>
                <a:cs typeface="Arial"/>
              </a:rPr>
              <a:t>Income tax</a:t>
            </a:r>
            <a:r>
              <a:rPr kumimoji="0" lang="en-BE" sz="1800" b="1" i="0" u="none" strike="noStrike" kern="1200" cap="none" spc="0" normalizeH="0" baseline="0" noProof="0" dirty="0">
                <a:ln>
                  <a:noFill/>
                </a:ln>
                <a:effectLst/>
                <a:uLnTx/>
                <a:uFillTx/>
                <a:latin typeface="Calibri"/>
                <a:cs typeface="Arial"/>
              </a:rPr>
              <a:t>es</a:t>
            </a:r>
            <a:r>
              <a:rPr kumimoji="0" lang="en-US" sz="1800" b="1" i="0" u="none" strike="noStrike" kern="1200" cap="none" spc="0" normalizeH="0" baseline="0" noProof="0" dirty="0">
                <a:ln>
                  <a:noFill/>
                </a:ln>
                <a:effectLst/>
                <a:uLnTx/>
                <a:uFillTx/>
                <a:latin typeface="Calibri"/>
                <a:cs typeface="Arial"/>
              </a:rPr>
              <a:t> </a:t>
            </a:r>
            <a:r>
              <a:rPr kumimoji="0" lang="en-US" sz="1800" b="0" i="0" u="none" strike="noStrike" kern="1200" cap="none" spc="0" normalizeH="0" baseline="0" noProof="0" dirty="0">
                <a:ln>
                  <a:noFill/>
                </a:ln>
                <a:effectLst/>
                <a:uLnTx/>
                <a:uFillTx/>
                <a:latin typeface="Calibri"/>
                <a:cs typeface="Arial"/>
              </a:rPr>
              <a:t>are</a:t>
            </a:r>
            <a:r>
              <a:rPr kumimoji="0" lang="en-BE" sz="1800" b="0" i="0" u="none" strike="noStrike" kern="1200" cap="none" spc="0" normalizeH="0" baseline="0" noProof="0" dirty="0">
                <a:ln>
                  <a:noFill/>
                </a:ln>
                <a:effectLst/>
                <a:uLnTx/>
                <a:uFillTx/>
                <a:latin typeface="Calibri"/>
                <a:cs typeface="Arial"/>
              </a:rPr>
              <a:t> </a:t>
            </a:r>
            <a:r>
              <a:rPr kumimoji="0" lang="en-US" sz="1800" b="0" i="0" u="none" strike="noStrike" kern="1200" cap="none" spc="0" normalizeH="0" baseline="0" noProof="0" dirty="0">
                <a:ln>
                  <a:noFill/>
                </a:ln>
                <a:effectLst/>
                <a:uLnTx/>
                <a:uFillTx/>
                <a:latin typeface="Calibri"/>
                <a:cs typeface="Arial"/>
              </a:rPr>
              <a:t>€ 3,9m lower than LY thanks to higher DTA</a:t>
            </a:r>
            <a:r>
              <a:rPr kumimoji="0" lang="en-BE" sz="1800" b="0" i="0" u="none" strike="noStrike" kern="1200" cap="none" spc="0" normalizeH="0" baseline="0" noProof="0" dirty="0">
                <a:ln>
                  <a:noFill/>
                </a:ln>
                <a:effectLst/>
                <a:uLnTx/>
                <a:uFillTx/>
                <a:latin typeface="Calibri"/>
                <a:cs typeface="Arial"/>
              </a:rPr>
              <a:t>.</a:t>
            </a:r>
            <a:endParaRPr kumimoji="0" lang="en-US" sz="1800" b="0" i="1" u="none" strike="noStrike" kern="1200" cap="none" spc="0" normalizeH="0" baseline="0" noProof="0" dirty="0">
              <a:ln>
                <a:noFill/>
              </a:ln>
              <a:effectLst/>
              <a:uLnTx/>
              <a:uFillTx/>
              <a:latin typeface="Calibri"/>
              <a:cs typeface="Arial"/>
            </a:endParaRPr>
          </a:p>
        </p:txBody>
      </p:sp>
      <p:sp>
        <p:nvSpPr>
          <p:cNvPr id="6" name="Title 5">
            <a:extLst>
              <a:ext uri="{FF2B5EF4-FFF2-40B4-BE49-F238E27FC236}">
                <a16:creationId xmlns:a16="http://schemas.microsoft.com/office/drawing/2014/main" id="{4873186C-AAD2-0244-762A-E1F89808C641}"/>
              </a:ext>
            </a:extLst>
          </p:cNvPr>
          <p:cNvSpPr>
            <a:spLocks noGrp="1"/>
          </p:cNvSpPr>
          <p:nvPr>
            <p:ph type="title"/>
          </p:nvPr>
        </p:nvSpPr>
        <p:spPr>
          <a:xfrm>
            <a:off x="960000" y="540001"/>
            <a:ext cx="10272000" cy="927626"/>
          </a:xfrm>
        </p:spPr>
        <p:txBody>
          <a:bodyPr/>
          <a:lstStyle/>
          <a:p>
            <a:r>
              <a:rPr lang="en-US" dirty="0">
                <a:solidFill>
                  <a:schemeClr val="bg2"/>
                </a:solidFill>
              </a:rPr>
              <a:t>Net r</a:t>
            </a:r>
            <a:r>
              <a:rPr lang="en-BE" dirty="0">
                <a:solidFill>
                  <a:schemeClr val="bg2"/>
                </a:solidFill>
              </a:rPr>
              <a:t>e</a:t>
            </a:r>
            <a:r>
              <a:rPr lang="en-US" dirty="0">
                <a:solidFill>
                  <a:schemeClr val="bg2"/>
                </a:solidFill>
              </a:rPr>
              <a:t>s</a:t>
            </a:r>
            <a:r>
              <a:rPr lang="en-BE" dirty="0">
                <a:solidFill>
                  <a:schemeClr val="bg2"/>
                </a:solidFill>
              </a:rPr>
              <a:t>u</a:t>
            </a:r>
            <a:r>
              <a:rPr lang="en-US" dirty="0">
                <a:solidFill>
                  <a:schemeClr val="bg2"/>
                </a:solidFill>
              </a:rPr>
              <a:t>l</a:t>
            </a:r>
            <a:r>
              <a:rPr lang="en-BE" dirty="0">
                <a:solidFill>
                  <a:schemeClr val="bg2"/>
                </a:solidFill>
              </a:rPr>
              <a:t>t</a:t>
            </a:r>
            <a:r>
              <a:rPr lang="nl-BE" dirty="0">
                <a:solidFill>
                  <a:schemeClr val="bg2"/>
                </a:solidFill>
              </a:rPr>
              <a:t> </a:t>
            </a:r>
            <a:r>
              <a:rPr lang="nl-BE" dirty="0" err="1">
                <a:solidFill>
                  <a:schemeClr val="bg2"/>
                </a:solidFill>
              </a:rPr>
              <a:t>evolution</a:t>
            </a:r>
            <a:r>
              <a:rPr lang="en-BE" dirty="0">
                <a:solidFill>
                  <a:schemeClr val="bg2"/>
                </a:solidFill>
              </a:rPr>
              <a:t> |</a:t>
            </a:r>
            <a:r>
              <a:rPr lang="en-BE" dirty="0">
                <a:solidFill>
                  <a:schemeClr val="tx1"/>
                </a:solidFill>
              </a:rPr>
              <a:t> </a:t>
            </a:r>
            <a:r>
              <a:rPr lang="en-US" dirty="0">
                <a:solidFill>
                  <a:schemeClr val="tx1"/>
                </a:solidFill>
              </a:rPr>
              <a:t>Net Result of € 7,0m driven by a higher EBITDA and lower non-recurring costs and taxes, offset by higher depreciations  and interests on the non-hedged positions of factoring programs and credit lines</a:t>
            </a:r>
            <a:endParaRPr lang="en-GB" dirty="0"/>
          </a:p>
        </p:txBody>
      </p:sp>
      <p:sp>
        <p:nvSpPr>
          <p:cNvPr id="5" name="Slide Number Placeholder 4">
            <a:extLst>
              <a:ext uri="{FF2B5EF4-FFF2-40B4-BE49-F238E27FC236}">
                <a16:creationId xmlns:a16="http://schemas.microsoft.com/office/drawing/2014/main" id="{893D892A-2E4E-DAF7-CCE2-6E1C9D7AB71E}"/>
              </a:ext>
            </a:extLst>
          </p:cNvPr>
          <p:cNvSpPr>
            <a:spLocks noGrp="1"/>
          </p:cNvSpPr>
          <p:nvPr>
            <p:ph type="sldNum" sz="quarter" idx="12"/>
          </p:nvPr>
        </p:nvSpPr>
        <p:spPr/>
        <p:txBody>
          <a:bodyPr/>
          <a:lstStyle/>
          <a:p>
            <a:fld id="{B2C1A48D-FC65-4C77-B643-8FC0EBC0D9C2}" type="slidenum">
              <a:rPr lang="en-GB" noProof="0" smtClean="0"/>
              <a:t>12</a:t>
            </a:fld>
            <a:endParaRPr lang="en-GB" noProof="0" dirty="0"/>
          </a:p>
        </p:txBody>
      </p:sp>
      <p:graphicFrame>
        <p:nvGraphicFramePr>
          <p:cNvPr id="14" name="Content Placeholder 13">
            <a:extLst>
              <a:ext uri="{FF2B5EF4-FFF2-40B4-BE49-F238E27FC236}">
                <a16:creationId xmlns:a16="http://schemas.microsoft.com/office/drawing/2014/main" id="{1C7EBE2E-AD3D-0CD1-3C78-307C90C5E7CC}"/>
              </a:ext>
            </a:extLst>
          </p:cNvPr>
          <p:cNvGraphicFramePr>
            <a:graphicFrameLocks noGrp="1"/>
          </p:cNvGraphicFramePr>
          <p:nvPr>
            <p:ph sz="half" idx="1"/>
            <p:extLst>
              <p:ext uri="{D42A27DB-BD31-4B8C-83A1-F6EECF244321}">
                <p14:modId xmlns:p14="http://schemas.microsoft.com/office/powerpoint/2010/main" val="4049173837"/>
              </p:ext>
            </p:extLst>
          </p:nvPr>
        </p:nvGraphicFramePr>
        <p:xfrm>
          <a:off x="960526" y="1844675"/>
          <a:ext cx="4943475" cy="4248144"/>
        </p:xfrm>
        <a:graphic>
          <a:graphicData uri="http://schemas.openxmlformats.org/drawingml/2006/table">
            <a:tbl>
              <a:tblPr/>
              <a:tblGrid>
                <a:gridCol w="1823194">
                  <a:extLst>
                    <a:ext uri="{9D8B030D-6E8A-4147-A177-3AD203B41FA5}">
                      <a16:colId xmlns:a16="http://schemas.microsoft.com/office/drawing/2014/main" val="725984039"/>
                    </a:ext>
                  </a:extLst>
                </a:gridCol>
                <a:gridCol w="1224136">
                  <a:extLst>
                    <a:ext uri="{9D8B030D-6E8A-4147-A177-3AD203B41FA5}">
                      <a16:colId xmlns:a16="http://schemas.microsoft.com/office/drawing/2014/main" val="1640009772"/>
                    </a:ext>
                  </a:extLst>
                </a:gridCol>
                <a:gridCol w="1164171">
                  <a:extLst>
                    <a:ext uri="{9D8B030D-6E8A-4147-A177-3AD203B41FA5}">
                      <a16:colId xmlns:a16="http://schemas.microsoft.com/office/drawing/2014/main" val="4219654947"/>
                    </a:ext>
                  </a:extLst>
                </a:gridCol>
                <a:gridCol w="731974">
                  <a:extLst>
                    <a:ext uri="{9D8B030D-6E8A-4147-A177-3AD203B41FA5}">
                      <a16:colId xmlns:a16="http://schemas.microsoft.com/office/drawing/2014/main" val="3556762315"/>
                    </a:ext>
                  </a:extLst>
                </a:gridCol>
              </a:tblGrid>
              <a:tr h="320749">
                <a:tc>
                  <a:txBody>
                    <a:bodyPr/>
                    <a:lstStyle/>
                    <a:p>
                      <a:pPr algn="l" fontAlgn="ctr"/>
                      <a:r>
                        <a:rPr lang="en-GB" sz="1600" b="0" i="0" u="none" strike="noStrike" dirty="0">
                          <a:solidFill>
                            <a:srgbClr val="FFFFFF"/>
                          </a:solidFill>
                          <a:effectLst/>
                          <a:latin typeface="Calibri" panose="020F0502020204030204" pitchFamily="34" charset="0"/>
                        </a:rPr>
                        <a:t> </a:t>
                      </a:r>
                    </a:p>
                  </a:txBody>
                  <a:tcPr marL="5304" marR="5304" marT="5304"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r" fontAlgn="ctr"/>
                      <a:r>
                        <a:rPr lang="en-GB" sz="1600" b="0" i="0" u="none" strike="noStrike" dirty="0">
                          <a:solidFill>
                            <a:srgbClr val="FFFFFF"/>
                          </a:solidFill>
                          <a:effectLst/>
                          <a:latin typeface="Calibri" panose="020F0502020204030204" pitchFamily="34" charset="0"/>
                        </a:rPr>
                        <a:t>H1 23/24</a:t>
                      </a:r>
                    </a:p>
                  </a:txBody>
                  <a:tcPr marL="5304" marR="5304" marT="5304"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r" fontAlgn="ctr"/>
                      <a:r>
                        <a:rPr lang="en-GB" sz="1600" b="0" i="0" u="none" strike="noStrike" dirty="0">
                          <a:solidFill>
                            <a:srgbClr val="FFFFFF"/>
                          </a:solidFill>
                          <a:effectLst/>
                          <a:latin typeface="Calibri" panose="020F0502020204030204" pitchFamily="34" charset="0"/>
                        </a:rPr>
                        <a:t>H1 22/23</a:t>
                      </a:r>
                    </a:p>
                  </a:txBody>
                  <a:tcPr marL="5304" marR="5304" marT="5304"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tc>
                  <a:txBody>
                    <a:bodyPr/>
                    <a:lstStyle/>
                    <a:p>
                      <a:pPr algn="r" fontAlgn="ctr"/>
                      <a:r>
                        <a:rPr lang="en-GB" sz="1600" b="0" i="0" u="none" strike="noStrike" dirty="0">
                          <a:solidFill>
                            <a:srgbClr val="FFFFFF"/>
                          </a:solidFill>
                          <a:effectLst/>
                          <a:latin typeface="Calibri" panose="020F0502020204030204" pitchFamily="34" charset="0"/>
                        </a:rPr>
                        <a:t>Var.</a:t>
                      </a:r>
                    </a:p>
                  </a:txBody>
                  <a:tcPr marL="5304" marR="5304" marT="5304"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AD47"/>
                    </a:solidFill>
                  </a:tcPr>
                </a:tc>
                <a:extLst>
                  <a:ext uri="{0D108BD9-81ED-4DB2-BD59-A6C34878D82A}">
                    <a16:rowId xmlns:a16="http://schemas.microsoft.com/office/drawing/2014/main" val="3247004441"/>
                  </a:ext>
                </a:extLst>
              </a:tr>
              <a:tr h="206705">
                <a:tc>
                  <a:txBody>
                    <a:bodyPr/>
                    <a:lstStyle/>
                    <a:p>
                      <a:pPr algn="l" fontAlgn="b"/>
                      <a:r>
                        <a:rPr lang="en-GB" sz="1100" b="1" i="0" u="none" strike="noStrike">
                          <a:solidFill>
                            <a:srgbClr val="000000"/>
                          </a:solidFill>
                          <a:effectLst/>
                          <a:latin typeface="Calibri" panose="020F0502020204030204" pitchFamily="34" charset="0"/>
                        </a:rPr>
                        <a:t>Net Sales</a:t>
                      </a:r>
                    </a:p>
                  </a:txBody>
                  <a:tcPr marL="5304" marR="5304" marT="5304"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2521,3</a:t>
                      </a:r>
                    </a:p>
                  </a:txBody>
                  <a:tcPr marL="5304" marR="5304" marT="5304"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2301,9</a:t>
                      </a:r>
                    </a:p>
                  </a:txBody>
                  <a:tcPr marL="5304" marR="5304" marT="5304"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9,5%</a:t>
                      </a:r>
                    </a:p>
                  </a:txBody>
                  <a:tcPr marL="5304" marR="5304" marT="5304"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28823544"/>
                  </a:ext>
                </a:extLst>
              </a:tr>
              <a:tr h="206705">
                <a:tc>
                  <a:txBody>
                    <a:bodyPr/>
                    <a:lstStyle/>
                    <a:p>
                      <a:pPr algn="l" fontAlgn="b"/>
                      <a:r>
                        <a:rPr lang="en-GB" sz="1100" b="0" i="0" u="none" strike="noStrike">
                          <a:solidFill>
                            <a:srgbClr val="000000"/>
                          </a:solidFill>
                          <a:effectLst/>
                          <a:latin typeface="Calibri" panose="020F0502020204030204" pitchFamily="34" charset="0"/>
                        </a:rPr>
                        <a:t>Cost of Sales</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rgbClr val="000000"/>
                          </a:solidFill>
                          <a:effectLst/>
                          <a:latin typeface="Calibri" panose="020F0502020204030204" pitchFamily="34" charset="0"/>
                        </a:rPr>
                        <a:t>-2324</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rgbClr val="000000"/>
                          </a:solidFill>
                          <a:effectLst/>
                          <a:latin typeface="Calibri" panose="020F0502020204030204" pitchFamily="34" charset="0"/>
                        </a:rPr>
                        <a:t>-2124,3</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rgbClr val="000000"/>
                          </a:solidFill>
                          <a:effectLst/>
                          <a:latin typeface="Calibri" panose="020F0502020204030204" pitchFamily="34" charset="0"/>
                        </a:rPr>
                        <a:t>9,4%</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377745549"/>
                  </a:ext>
                </a:extLst>
              </a:tr>
              <a:tr h="206705">
                <a:tc>
                  <a:txBody>
                    <a:bodyPr/>
                    <a:lstStyle/>
                    <a:p>
                      <a:pPr algn="l" fontAlgn="b"/>
                      <a:r>
                        <a:rPr lang="en-GB" sz="1100" b="1" i="0" u="none" strike="noStrike" dirty="0">
                          <a:solidFill>
                            <a:srgbClr val="000000"/>
                          </a:solidFill>
                          <a:effectLst/>
                          <a:latin typeface="Calibri" panose="020F0502020204030204" pitchFamily="34" charset="0"/>
                        </a:rPr>
                        <a:t>Gross Profit</a:t>
                      </a:r>
                    </a:p>
                  </a:txBody>
                  <a:tcPr marL="5304" marR="5304" marT="5304" marB="0" anchor="ctr">
                    <a:lnL>
                      <a:noFill/>
                    </a:lnL>
                    <a:lnR>
                      <a:noFill/>
                    </a:lnR>
                    <a:lnT>
                      <a:noFill/>
                    </a:lnT>
                    <a:lnB>
                      <a:noFill/>
                    </a:lnB>
                  </a:tcPr>
                </a:tc>
                <a:tc>
                  <a:txBody>
                    <a:bodyPr/>
                    <a:lstStyle/>
                    <a:p>
                      <a:pPr algn="r" fontAlgn="b"/>
                      <a:r>
                        <a:rPr lang="en-GB" sz="1100" b="1" i="0" u="none" strike="noStrike">
                          <a:solidFill>
                            <a:srgbClr val="000000"/>
                          </a:solidFill>
                          <a:effectLst/>
                          <a:latin typeface="Calibri" panose="020F0502020204030204" pitchFamily="34" charset="0"/>
                        </a:rPr>
                        <a:t>197,2</a:t>
                      </a:r>
                    </a:p>
                  </a:txBody>
                  <a:tcPr marL="5304" marR="5304" marT="5304" marB="0" anchor="ctr">
                    <a:lnL>
                      <a:noFill/>
                    </a:lnL>
                    <a:lnR>
                      <a:noFill/>
                    </a:lnR>
                    <a:lnT>
                      <a:noFill/>
                    </a:lnT>
                    <a:lnB>
                      <a:noFill/>
                    </a:lnB>
                  </a:tcPr>
                </a:tc>
                <a:tc>
                  <a:txBody>
                    <a:bodyPr/>
                    <a:lstStyle/>
                    <a:p>
                      <a:pPr algn="r" fontAlgn="b"/>
                      <a:r>
                        <a:rPr lang="en-GB" sz="1100" b="1" i="0" u="none" strike="noStrike" dirty="0">
                          <a:solidFill>
                            <a:srgbClr val="000000"/>
                          </a:solidFill>
                          <a:effectLst/>
                          <a:latin typeface="Calibri" panose="020F0502020204030204" pitchFamily="34" charset="0"/>
                        </a:rPr>
                        <a:t>177,6</a:t>
                      </a:r>
                    </a:p>
                  </a:txBody>
                  <a:tcPr marL="5304" marR="5304" marT="5304" marB="0" anchor="ctr">
                    <a:lnL>
                      <a:noFill/>
                    </a:lnL>
                    <a:lnR>
                      <a:noFill/>
                    </a:lnR>
                    <a:lnT>
                      <a:noFill/>
                    </a:lnT>
                    <a:lnB>
                      <a:noFill/>
                    </a:lnB>
                  </a:tcPr>
                </a:tc>
                <a:tc>
                  <a:txBody>
                    <a:bodyPr/>
                    <a:lstStyle/>
                    <a:p>
                      <a:pPr algn="r" fontAlgn="b"/>
                      <a:r>
                        <a:rPr lang="en-GB" sz="1100" b="1" i="0" u="none" strike="noStrike" dirty="0">
                          <a:solidFill>
                            <a:srgbClr val="000000"/>
                          </a:solidFill>
                          <a:effectLst/>
                          <a:latin typeface="Calibri" panose="020F0502020204030204" pitchFamily="34" charset="0"/>
                        </a:rPr>
                        <a:t>11,0%</a:t>
                      </a:r>
                    </a:p>
                  </a:txBody>
                  <a:tcPr marL="5304" marR="5304" marT="5304" marB="0" anchor="ctr">
                    <a:lnL>
                      <a:noFill/>
                    </a:lnL>
                    <a:lnR>
                      <a:noFill/>
                    </a:lnR>
                    <a:lnT>
                      <a:noFill/>
                    </a:lnT>
                    <a:lnB>
                      <a:noFill/>
                    </a:lnB>
                  </a:tcPr>
                </a:tc>
                <a:extLst>
                  <a:ext uri="{0D108BD9-81ED-4DB2-BD59-A6C34878D82A}">
                    <a16:rowId xmlns:a16="http://schemas.microsoft.com/office/drawing/2014/main" val="1189220065"/>
                  </a:ext>
                </a:extLst>
              </a:tr>
              <a:tr h="206705">
                <a:tc>
                  <a:txBody>
                    <a:bodyPr/>
                    <a:lstStyle/>
                    <a:p>
                      <a:pPr algn="l" fontAlgn="b"/>
                      <a:r>
                        <a:rPr lang="en-GB" sz="1050" b="0" i="1" u="none" strike="noStrike" dirty="0">
                          <a:solidFill>
                            <a:srgbClr val="000000"/>
                          </a:solidFill>
                          <a:effectLst/>
                          <a:latin typeface="Calibri" panose="020F0502020204030204" pitchFamily="34" charset="0"/>
                        </a:rPr>
                        <a:t>% gross margin</a:t>
                      </a:r>
                    </a:p>
                  </a:txBody>
                  <a:tcPr marL="5304" marR="5304" marT="5304" marB="0" anchor="ctr">
                    <a:lnL>
                      <a:noFill/>
                    </a:lnL>
                    <a:lnR>
                      <a:noFill/>
                    </a:lnR>
                    <a:lnT>
                      <a:noFill/>
                    </a:lnT>
                    <a:lnB>
                      <a:noFill/>
                    </a:lnB>
                  </a:tcPr>
                </a:tc>
                <a:tc>
                  <a:txBody>
                    <a:bodyPr/>
                    <a:lstStyle/>
                    <a:p>
                      <a:pPr algn="r" fontAlgn="b"/>
                      <a:r>
                        <a:rPr lang="en-GB" sz="1050" b="0" i="1" u="none" strike="noStrike" dirty="0">
                          <a:solidFill>
                            <a:srgbClr val="000000"/>
                          </a:solidFill>
                          <a:effectLst/>
                          <a:latin typeface="Calibri" panose="020F0502020204030204" pitchFamily="34" charset="0"/>
                        </a:rPr>
                        <a:t>7,8%</a:t>
                      </a:r>
                    </a:p>
                  </a:txBody>
                  <a:tcPr marL="5304" marR="5304" marT="5304" marB="0" anchor="ctr">
                    <a:lnL>
                      <a:noFill/>
                    </a:lnL>
                    <a:lnR>
                      <a:noFill/>
                    </a:lnR>
                    <a:lnT>
                      <a:noFill/>
                    </a:lnT>
                    <a:lnB>
                      <a:noFill/>
                    </a:lnB>
                  </a:tcPr>
                </a:tc>
                <a:tc>
                  <a:txBody>
                    <a:bodyPr/>
                    <a:lstStyle/>
                    <a:p>
                      <a:pPr algn="r" fontAlgn="b"/>
                      <a:r>
                        <a:rPr lang="en-GB" sz="1050" b="0" i="1" u="none" strike="noStrike" dirty="0">
                          <a:solidFill>
                            <a:srgbClr val="000000"/>
                          </a:solidFill>
                          <a:effectLst/>
                          <a:latin typeface="Calibri" panose="020F0502020204030204" pitchFamily="34" charset="0"/>
                        </a:rPr>
                        <a:t>7,7%</a:t>
                      </a:r>
                    </a:p>
                  </a:txBody>
                  <a:tcPr marL="5304" marR="5304" marT="5304" marB="0" anchor="ctr">
                    <a:lnL>
                      <a:noFill/>
                    </a:lnL>
                    <a:lnR>
                      <a:noFill/>
                    </a:lnR>
                    <a:lnT>
                      <a:noFill/>
                    </a:lnT>
                    <a:lnB>
                      <a:noFill/>
                    </a:lnB>
                  </a:tcPr>
                </a:tc>
                <a:tc>
                  <a:txBody>
                    <a:bodyPr/>
                    <a:lstStyle/>
                    <a:p>
                      <a:pPr algn="r" fontAlgn="b"/>
                      <a:r>
                        <a:rPr lang="en-GB" sz="1050" b="0" i="1" u="none" strike="noStrike" dirty="0">
                          <a:solidFill>
                            <a:srgbClr val="000000"/>
                          </a:solidFill>
                          <a:effectLst/>
                          <a:latin typeface="Calibri" panose="020F0502020204030204" pitchFamily="34" charset="0"/>
                        </a:rPr>
                        <a:t>1,4%</a:t>
                      </a:r>
                    </a:p>
                  </a:txBody>
                  <a:tcPr marL="5304" marR="5304" marT="5304" marB="0" anchor="ctr">
                    <a:lnL>
                      <a:noFill/>
                    </a:lnL>
                    <a:lnR>
                      <a:noFill/>
                    </a:lnR>
                    <a:lnT>
                      <a:noFill/>
                    </a:lnT>
                    <a:lnB>
                      <a:noFill/>
                    </a:lnB>
                  </a:tcPr>
                </a:tc>
                <a:extLst>
                  <a:ext uri="{0D108BD9-81ED-4DB2-BD59-A6C34878D82A}">
                    <a16:rowId xmlns:a16="http://schemas.microsoft.com/office/drawing/2014/main" val="3573684142"/>
                  </a:ext>
                </a:extLst>
              </a:tr>
              <a:tr h="206705">
                <a:tc>
                  <a:txBody>
                    <a:bodyPr/>
                    <a:lstStyle/>
                    <a:p>
                      <a:pPr algn="l" fontAlgn="b"/>
                      <a:r>
                        <a:rPr lang="en-GB" sz="1100" b="0" i="0" u="none" strike="noStrike">
                          <a:solidFill>
                            <a:srgbClr val="000000"/>
                          </a:solidFill>
                          <a:effectLst/>
                          <a:latin typeface="Calibri" panose="020F0502020204030204" pitchFamily="34" charset="0"/>
                        </a:rPr>
                        <a:t>Overhead</a:t>
                      </a:r>
                    </a:p>
                  </a:txBody>
                  <a:tcPr marL="5304" marR="5304" marT="5304"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-107,0</a:t>
                      </a:r>
                    </a:p>
                  </a:txBody>
                  <a:tcPr marL="5304" marR="5304" marT="5304"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-97,2</a:t>
                      </a:r>
                    </a:p>
                  </a:txBody>
                  <a:tcPr marL="5304" marR="5304" marT="5304"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10,1%</a:t>
                      </a:r>
                    </a:p>
                  </a:txBody>
                  <a:tcPr marL="5304" marR="5304" marT="5304" marB="0" anchor="ctr">
                    <a:lnL>
                      <a:noFill/>
                    </a:lnL>
                    <a:lnR>
                      <a:noFill/>
                    </a:lnR>
                    <a:lnT>
                      <a:noFill/>
                    </a:lnT>
                    <a:lnB>
                      <a:noFill/>
                    </a:lnB>
                  </a:tcPr>
                </a:tc>
                <a:extLst>
                  <a:ext uri="{0D108BD9-81ED-4DB2-BD59-A6C34878D82A}">
                    <a16:rowId xmlns:a16="http://schemas.microsoft.com/office/drawing/2014/main" val="50098801"/>
                  </a:ext>
                </a:extLst>
              </a:tr>
              <a:tr h="206705">
                <a:tc>
                  <a:txBody>
                    <a:bodyPr/>
                    <a:lstStyle/>
                    <a:p>
                      <a:pPr algn="l" fontAlgn="b"/>
                      <a:r>
                        <a:rPr lang="en-GB" sz="1050" b="0" i="1" u="none" strike="noStrike" dirty="0">
                          <a:solidFill>
                            <a:srgbClr val="000000"/>
                          </a:solidFill>
                          <a:effectLst/>
                          <a:latin typeface="Calibri" panose="020F0502020204030204" pitchFamily="34" charset="0"/>
                        </a:rPr>
                        <a:t>% overhead on sales</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050" b="0" i="1" u="none" strike="noStrike" dirty="0">
                          <a:solidFill>
                            <a:srgbClr val="000000"/>
                          </a:solidFill>
                          <a:effectLst/>
                          <a:latin typeface="Calibri" panose="020F0502020204030204" pitchFamily="34" charset="0"/>
                        </a:rPr>
                        <a:t>-4,2%</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050" b="0" i="1" u="none" strike="noStrike" dirty="0">
                          <a:solidFill>
                            <a:srgbClr val="000000"/>
                          </a:solidFill>
                          <a:effectLst/>
                          <a:latin typeface="Calibri" panose="020F0502020204030204" pitchFamily="34" charset="0"/>
                        </a:rPr>
                        <a:t>-4,2%</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050" b="0" i="1" u="none" strike="noStrike" dirty="0">
                          <a:solidFill>
                            <a:srgbClr val="000000"/>
                          </a:solidFill>
                          <a:effectLst/>
                          <a:latin typeface="Calibri" panose="020F0502020204030204" pitchFamily="34" charset="0"/>
                        </a:rPr>
                        <a:t>0,5%</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6311707"/>
                  </a:ext>
                </a:extLst>
              </a:tr>
              <a:tr h="206705">
                <a:tc>
                  <a:txBody>
                    <a:bodyPr/>
                    <a:lstStyle/>
                    <a:p>
                      <a:pPr algn="l" fontAlgn="b"/>
                      <a:r>
                        <a:rPr lang="en-GB" sz="1100" b="1" i="0" u="none" strike="noStrike">
                          <a:solidFill>
                            <a:srgbClr val="000000"/>
                          </a:solidFill>
                          <a:effectLst/>
                          <a:latin typeface="Calibri" panose="020F0502020204030204" pitchFamily="34" charset="0"/>
                        </a:rPr>
                        <a:t>Adjusted EBITDA</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90,3</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80,4</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12,3%</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550315353"/>
                  </a:ext>
                </a:extLst>
              </a:tr>
              <a:tr h="206705">
                <a:tc>
                  <a:txBody>
                    <a:bodyPr/>
                    <a:lstStyle/>
                    <a:p>
                      <a:pPr algn="l" fontAlgn="b"/>
                      <a:r>
                        <a:rPr lang="en-GB" sz="1050" b="0" i="1" u="none" strike="noStrike" dirty="0">
                          <a:solidFill>
                            <a:srgbClr val="000000"/>
                          </a:solidFill>
                          <a:effectLst/>
                          <a:latin typeface="Calibri" panose="020F0502020204030204" pitchFamily="34" charset="0"/>
                        </a:rPr>
                        <a:t>% Adj. EBITDA margin</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050" b="0" i="1" u="none" strike="noStrike" dirty="0">
                          <a:solidFill>
                            <a:srgbClr val="000000"/>
                          </a:solidFill>
                          <a:effectLst/>
                          <a:latin typeface="Calibri" panose="020F0502020204030204" pitchFamily="34" charset="0"/>
                        </a:rPr>
                        <a:t>3,6%</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050" b="0" i="1" u="none" strike="noStrike" dirty="0">
                          <a:solidFill>
                            <a:srgbClr val="000000"/>
                          </a:solidFill>
                          <a:effectLst/>
                          <a:latin typeface="Calibri" panose="020F0502020204030204" pitchFamily="34" charset="0"/>
                        </a:rPr>
                        <a:t>3,5%</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050" b="0" i="1" u="none" strike="noStrike" dirty="0">
                          <a:solidFill>
                            <a:srgbClr val="000000"/>
                          </a:solidFill>
                          <a:effectLst/>
                          <a:latin typeface="Calibri" panose="020F0502020204030204" pitchFamily="34" charset="0"/>
                        </a:rPr>
                        <a:t>2,5%</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24501960"/>
                  </a:ext>
                </a:extLst>
              </a:tr>
              <a:tr h="206705">
                <a:tc>
                  <a:txBody>
                    <a:bodyPr/>
                    <a:lstStyle/>
                    <a:p>
                      <a:pPr algn="l" fontAlgn="b"/>
                      <a:r>
                        <a:rPr lang="en-GB" sz="1100" b="0" i="0" u="none" strike="noStrike">
                          <a:solidFill>
                            <a:srgbClr val="000000"/>
                          </a:solidFill>
                          <a:effectLst/>
                          <a:latin typeface="Calibri" panose="020F0502020204030204" pitchFamily="34" charset="0"/>
                        </a:rPr>
                        <a:t>Non-recurring items</a:t>
                      </a:r>
                    </a:p>
                  </a:txBody>
                  <a:tcPr marL="5304" marR="5304" marT="5304"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0,9</a:t>
                      </a:r>
                    </a:p>
                  </a:txBody>
                  <a:tcPr marL="5304" marR="5304" marT="5304"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-1,4</a:t>
                      </a:r>
                    </a:p>
                  </a:txBody>
                  <a:tcPr marL="5304" marR="5304" marT="5304" marB="0" anchor="ctr">
                    <a:lnL>
                      <a:noFill/>
                    </a:lnL>
                    <a:lnR>
                      <a:noFill/>
                    </a:lnR>
                    <a:lnT>
                      <a:noFill/>
                    </a:lnT>
                    <a:lnB>
                      <a:noFill/>
                    </a:lnB>
                  </a:tcPr>
                </a:tc>
                <a:tc>
                  <a:txBody>
                    <a:bodyPr/>
                    <a:lstStyle/>
                    <a:p>
                      <a:pPr algn="r" fontAlgn="b"/>
                      <a:r>
                        <a:rPr lang="en-GB" sz="1100" b="0" i="0" u="none" strike="noStrike">
                          <a:solidFill>
                            <a:srgbClr val="000000"/>
                          </a:solidFill>
                          <a:effectLst/>
                          <a:latin typeface="Calibri" panose="020F0502020204030204" pitchFamily="34" charset="0"/>
                        </a:rPr>
                        <a:t>-164,3%</a:t>
                      </a:r>
                    </a:p>
                  </a:txBody>
                  <a:tcPr marL="5304" marR="5304" marT="5304" marB="0" anchor="ctr">
                    <a:lnL>
                      <a:noFill/>
                    </a:lnL>
                    <a:lnR>
                      <a:noFill/>
                    </a:lnR>
                    <a:lnT>
                      <a:noFill/>
                    </a:lnT>
                    <a:lnB>
                      <a:noFill/>
                    </a:lnB>
                  </a:tcPr>
                </a:tc>
                <a:extLst>
                  <a:ext uri="{0D108BD9-81ED-4DB2-BD59-A6C34878D82A}">
                    <a16:rowId xmlns:a16="http://schemas.microsoft.com/office/drawing/2014/main" val="3631918313"/>
                  </a:ext>
                </a:extLst>
              </a:tr>
              <a:tr h="206705">
                <a:tc>
                  <a:txBody>
                    <a:bodyPr/>
                    <a:lstStyle/>
                    <a:p>
                      <a:pPr algn="l" fontAlgn="b"/>
                      <a:r>
                        <a:rPr lang="en-GB" sz="1100" b="0" i="0" u="none" strike="noStrike">
                          <a:solidFill>
                            <a:srgbClr val="000000"/>
                          </a:solidFill>
                          <a:effectLst/>
                          <a:latin typeface="Calibri" panose="020F0502020204030204" pitchFamily="34" charset="0"/>
                        </a:rPr>
                        <a:t>Adj. For divestitures (add-back)</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-2,0</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-2,0</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0,0%</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4589616"/>
                  </a:ext>
                </a:extLst>
              </a:tr>
              <a:tr h="206705">
                <a:tc>
                  <a:txBody>
                    <a:bodyPr/>
                    <a:lstStyle/>
                    <a:p>
                      <a:pPr algn="l" fontAlgn="b"/>
                      <a:r>
                        <a:rPr lang="en-GB" sz="1100" b="1" i="0" u="none" strike="noStrike">
                          <a:solidFill>
                            <a:srgbClr val="000000"/>
                          </a:solidFill>
                          <a:effectLst/>
                          <a:latin typeface="Calibri" panose="020F0502020204030204" pitchFamily="34" charset="0"/>
                        </a:rPr>
                        <a:t>EBITDA</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89,1</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77</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15,7%</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556010568"/>
                  </a:ext>
                </a:extLst>
              </a:tr>
              <a:tr h="206705">
                <a:tc>
                  <a:txBody>
                    <a:bodyPr/>
                    <a:lstStyle/>
                    <a:p>
                      <a:pPr algn="l" fontAlgn="b"/>
                      <a:r>
                        <a:rPr lang="en-GB" sz="1100" b="0" i="0" u="none" strike="noStrike" dirty="0">
                          <a:solidFill>
                            <a:srgbClr val="000000"/>
                          </a:solidFill>
                          <a:effectLst/>
                          <a:latin typeface="Calibri" panose="020F0502020204030204" pitchFamily="34" charset="0"/>
                        </a:rPr>
                        <a:t>Depreciation &amp; amortisation</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rgbClr val="000000"/>
                          </a:solidFill>
                          <a:effectLst/>
                          <a:latin typeface="Calibri" panose="020F0502020204030204" pitchFamily="34" charset="0"/>
                        </a:rPr>
                        <a:t>-53,2</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rgbClr val="000000"/>
                          </a:solidFill>
                          <a:effectLst/>
                          <a:latin typeface="Calibri" panose="020F0502020204030204" pitchFamily="34" charset="0"/>
                        </a:rPr>
                        <a:t>-49,7</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rgbClr val="000000"/>
                          </a:solidFill>
                          <a:effectLst/>
                          <a:latin typeface="Calibri" panose="020F0502020204030204" pitchFamily="34" charset="0"/>
                        </a:rPr>
                        <a:t>7,0%</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44341639"/>
                  </a:ext>
                </a:extLst>
              </a:tr>
              <a:tr h="206705">
                <a:tc>
                  <a:txBody>
                    <a:bodyPr/>
                    <a:lstStyle/>
                    <a:p>
                      <a:pPr algn="l" fontAlgn="b"/>
                      <a:r>
                        <a:rPr lang="en-GB" sz="1100" b="0" i="0" u="none" strike="noStrike" dirty="0">
                          <a:solidFill>
                            <a:srgbClr val="000000"/>
                          </a:solidFill>
                          <a:effectLst/>
                          <a:latin typeface="Calibri" panose="020F0502020204030204" pitchFamily="34" charset="0"/>
                        </a:rPr>
                        <a:t>Non-recurring items</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-0,5</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1768724"/>
                  </a:ext>
                </a:extLst>
              </a:tr>
              <a:tr h="206705">
                <a:tc>
                  <a:txBody>
                    <a:bodyPr/>
                    <a:lstStyle/>
                    <a:p>
                      <a:pPr algn="l" fontAlgn="b"/>
                      <a:r>
                        <a:rPr lang="en-GB" sz="1100" b="1" i="0" u="none" strike="noStrike">
                          <a:solidFill>
                            <a:srgbClr val="000000"/>
                          </a:solidFill>
                          <a:effectLst/>
                          <a:latin typeface="Calibri" panose="020F0502020204030204" pitchFamily="34" charset="0"/>
                        </a:rPr>
                        <a:t>EBIT</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35,4</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27,3</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29,7%</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66902728"/>
                  </a:ext>
                </a:extLst>
              </a:tr>
              <a:tr h="206705">
                <a:tc>
                  <a:txBody>
                    <a:bodyPr/>
                    <a:lstStyle/>
                    <a:p>
                      <a:pPr algn="l" fontAlgn="b"/>
                      <a:r>
                        <a:rPr lang="en-GB" sz="1100" b="0" i="0" u="none" strike="noStrike">
                          <a:solidFill>
                            <a:srgbClr val="000000"/>
                          </a:solidFill>
                          <a:effectLst/>
                          <a:latin typeface="Calibri" panose="020F0502020204030204" pitchFamily="34" charset="0"/>
                        </a:rPr>
                        <a:t>Interest cost (net)</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dirty="0">
                          <a:solidFill>
                            <a:srgbClr val="000000"/>
                          </a:solidFill>
                          <a:effectLst/>
                          <a:latin typeface="Calibri" panose="020F0502020204030204" pitchFamily="34" charset="0"/>
                        </a:rPr>
                        <a:t>-26,9</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dirty="0">
                          <a:solidFill>
                            <a:srgbClr val="000000"/>
                          </a:solidFill>
                          <a:effectLst/>
                          <a:latin typeface="Calibri" panose="020F0502020204030204" pitchFamily="34" charset="0"/>
                        </a:rPr>
                        <a:t>-14,1</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dirty="0">
                          <a:solidFill>
                            <a:srgbClr val="000000"/>
                          </a:solidFill>
                          <a:effectLst/>
                          <a:latin typeface="Calibri" panose="020F0502020204030204" pitchFamily="34" charset="0"/>
                        </a:rPr>
                        <a:t>90,8%</a:t>
                      </a:r>
                    </a:p>
                  </a:txBody>
                  <a:tcPr marL="5304" marR="5304" marT="5304"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27183525"/>
                  </a:ext>
                </a:extLst>
              </a:tr>
              <a:tr h="206705">
                <a:tc>
                  <a:txBody>
                    <a:bodyPr/>
                    <a:lstStyle/>
                    <a:p>
                      <a:pPr algn="l" fontAlgn="b"/>
                      <a:r>
                        <a:rPr lang="en-GB" sz="1100" b="0" i="0" u="none" strike="noStrike">
                          <a:solidFill>
                            <a:srgbClr val="000000"/>
                          </a:solidFill>
                          <a:effectLst/>
                          <a:latin typeface="Calibri" panose="020F0502020204030204" pitchFamily="34" charset="0"/>
                        </a:rPr>
                        <a:t>Other finance cost (net)</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0,8</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3,3</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-75,8%</a:t>
                      </a:r>
                    </a:p>
                  </a:txBody>
                  <a:tcPr marL="5304" marR="5304" marT="5304"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272966"/>
                  </a:ext>
                </a:extLst>
              </a:tr>
              <a:tr h="206705">
                <a:tc>
                  <a:txBody>
                    <a:bodyPr/>
                    <a:lstStyle/>
                    <a:p>
                      <a:pPr algn="l" fontAlgn="b"/>
                      <a:r>
                        <a:rPr lang="en-GB" sz="1100" b="1" i="0" u="none" strike="noStrike">
                          <a:solidFill>
                            <a:srgbClr val="000000"/>
                          </a:solidFill>
                          <a:effectLst/>
                          <a:latin typeface="Calibri" panose="020F0502020204030204" pitchFamily="34" charset="0"/>
                        </a:rPr>
                        <a:t>RESULT BEFORE TAXES</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9,3</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13,4</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GB" sz="1100" b="1" i="0" u="none" strike="noStrike">
                          <a:solidFill>
                            <a:srgbClr val="000000"/>
                          </a:solidFill>
                          <a:effectLst/>
                          <a:latin typeface="Calibri" panose="020F0502020204030204" pitchFamily="34" charset="0"/>
                        </a:rPr>
                        <a:t>-30,6%</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09087889"/>
                  </a:ext>
                </a:extLst>
              </a:tr>
              <a:tr h="206705">
                <a:tc>
                  <a:txBody>
                    <a:bodyPr/>
                    <a:lstStyle/>
                    <a:p>
                      <a:pPr algn="l" fontAlgn="b"/>
                      <a:r>
                        <a:rPr lang="en-GB" sz="1100" b="0" i="0" u="none" strike="noStrike">
                          <a:solidFill>
                            <a:srgbClr val="000000"/>
                          </a:solidFill>
                          <a:effectLst/>
                          <a:latin typeface="Calibri" panose="020F0502020204030204" pitchFamily="34" charset="0"/>
                        </a:rPr>
                        <a:t>Income taxes</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-2,3</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-6,3</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-63,5%</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124738"/>
                  </a:ext>
                </a:extLst>
              </a:tr>
              <a:tr h="206705">
                <a:tc>
                  <a:txBody>
                    <a:bodyPr/>
                    <a:lstStyle/>
                    <a:p>
                      <a:pPr algn="l" fontAlgn="b"/>
                      <a:r>
                        <a:rPr lang="en-GB" sz="1100" b="1" i="0" u="none" strike="noStrike">
                          <a:solidFill>
                            <a:srgbClr val="FFFFFF"/>
                          </a:solidFill>
                          <a:effectLst/>
                          <a:latin typeface="Calibri" panose="020F0502020204030204" pitchFamily="34" charset="0"/>
                        </a:rPr>
                        <a:t>Net Result</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r" fontAlgn="b"/>
                      <a:r>
                        <a:rPr lang="en-GB" sz="1100" b="1" i="0" u="none" strike="noStrike" dirty="0">
                          <a:solidFill>
                            <a:srgbClr val="FFFFFF"/>
                          </a:solidFill>
                          <a:effectLst/>
                          <a:latin typeface="Calibri" panose="020F0502020204030204" pitchFamily="34" charset="0"/>
                        </a:rPr>
                        <a:t>7,0</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r" fontAlgn="b"/>
                      <a:r>
                        <a:rPr lang="en-GB" sz="1100" b="1" i="0" u="none" strike="noStrike">
                          <a:solidFill>
                            <a:srgbClr val="FFFFFF"/>
                          </a:solidFill>
                          <a:effectLst/>
                          <a:latin typeface="Calibri" panose="020F0502020204030204" pitchFamily="34" charset="0"/>
                        </a:rPr>
                        <a:t>7,1</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r" fontAlgn="b"/>
                      <a:r>
                        <a:rPr lang="en-GB" sz="1100" b="1" i="0" u="none" strike="noStrike" dirty="0">
                          <a:solidFill>
                            <a:srgbClr val="FFFFFF"/>
                          </a:solidFill>
                          <a:effectLst/>
                          <a:latin typeface="Calibri" panose="020F0502020204030204" pitchFamily="34" charset="0"/>
                        </a:rPr>
                        <a:t>-1,4%</a:t>
                      </a:r>
                    </a:p>
                  </a:txBody>
                  <a:tcPr marL="5304" marR="5304" marT="5304"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extLst>
                  <a:ext uri="{0D108BD9-81ED-4DB2-BD59-A6C34878D82A}">
                    <a16:rowId xmlns:a16="http://schemas.microsoft.com/office/drawing/2014/main" val="2850436758"/>
                  </a:ext>
                </a:extLst>
              </a:tr>
            </a:tbl>
          </a:graphicData>
        </a:graphic>
      </p:graphicFrame>
    </p:spTree>
    <p:extLst>
      <p:ext uri="{BB962C8B-B14F-4D97-AF65-F5344CB8AC3E}">
        <p14:creationId xmlns:p14="http://schemas.microsoft.com/office/powerpoint/2010/main" val="418084907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C109B38-C3F2-0E3C-5089-4FB7B34C312A}"/>
              </a:ext>
            </a:extLst>
          </p:cNvPr>
          <p:cNvGraphicFramePr>
            <a:graphicFrameLocks noChangeAspect="1"/>
          </p:cNvGraphicFramePr>
          <p:nvPr>
            <p:custDataLst>
              <p:tags r:id="rId1"/>
            </p:custDataLst>
            <p:extLst>
              <p:ext uri="{D42A27DB-BD31-4B8C-83A1-F6EECF244321}">
                <p14:modId xmlns:p14="http://schemas.microsoft.com/office/powerpoint/2010/main" val="1165326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532" imgH="530" progId="TCLayout.ActiveDocument.1">
                  <p:embed/>
                </p:oleObj>
              </mc:Choice>
              <mc:Fallback>
                <p:oleObj name="think-cell Slide" r:id="rId10" imgW="532" imgH="530" progId="TCLayout.ActiveDocument.1">
                  <p:embed/>
                  <p:pic>
                    <p:nvPicPr>
                      <p:cNvPr id="11" name="think-cell data - do not delete" hidden="1">
                        <a:extLst>
                          <a:ext uri="{FF2B5EF4-FFF2-40B4-BE49-F238E27FC236}">
                            <a16:creationId xmlns:a16="http://schemas.microsoft.com/office/drawing/2014/main" id="{BC109B38-C3F2-0E3C-5089-4FB7B34C312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813B7EFA-DE1C-DF43-A8A7-4F61A4090C51}"/>
              </a:ext>
            </a:extLst>
          </p:cNvPr>
          <p:cNvPicPr>
            <a:picLocks noChangeAspect="1"/>
          </p:cNvPicPr>
          <p:nvPr/>
        </p:nvPicPr>
        <p:blipFill>
          <a:blip r:embed="rId12"/>
          <a:stretch>
            <a:fillRect/>
          </a:stretch>
        </p:blipFill>
        <p:spPr>
          <a:xfrm>
            <a:off x="929192" y="1975917"/>
            <a:ext cx="10333616" cy="4261473"/>
          </a:xfrm>
          <a:prstGeom prst="rect">
            <a:avLst/>
          </a:prstGeom>
        </p:spPr>
      </p:pic>
      <p:sp>
        <p:nvSpPr>
          <p:cNvPr id="3" name="Title 2">
            <a:extLst>
              <a:ext uri="{FF2B5EF4-FFF2-40B4-BE49-F238E27FC236}">
                <a16:creationId xmlns:a16="http://schemas.microsoft.com/office/drawing/2014/main" id="{9A3C457B-4B22-4BCE-81B2-FFC0B4F1F602}"/>
              </a:ext>
            </a:extLst>
          </p:cNvPr>
          <p:cNvSpPr>
            <a:spLocks noGrp="1"/>
          </p:cNvSpPr>
          <p:nvPr>
            <p:ph type="title"/>
            <p:custDataLst>
              <p:tags r:id="rId2"/>
            </p:custDataLst>
          </p:nvPr>
        </p:nvSpPr>
        <p:spPr>
          <a:xfrm>
            <a:off x="959999" y="540001"/>
            <a:ext cx="10536751" cy="1004176"/>
          </a:xfrm>
        </p:spPr>
        <p:txBody>
          <a:bodyPr vert="horz" anchor="t">
            <a:noAutofit/>
          </a:bodyPr>
          <a:lstStyle/>
          <a:p>
            <a:r>
              <a:rPr lang="en-US" dirty="0"/>
              <a:t>Net financial debt LTM </a:t>
            </a:r>
            <a:r>
              <a:rPr lang="en-US" dirty="0">
                <a:solidFill>
                  <a:schemeClr val="accent2"/>
                </a:solidFill>
              </a:rPr>
              <a:t>– NFD excluding lease liabilities improves by € 12,3m thanks to increased operational result, partially offset by an inventory increase of € 44,0m, mainly due to inflation </a:t>
            </a:r>
            <a:br>
              <a:rPr lang="en-US" dirty="0">
                <a:solidFill>
                  <a:schemeClr val="accent2"/>
                </a:solidFill>
              </a:rPr>
            </a:br>
            <a:endParaRPr lang="en-BE" dirty="0">
              <a:solidFill>
                <a:schemeClr val="accent2"/>
              </a:solidFill>
            </a:endParaRPr>
          </a:p>
        </p:txBody>
      </p:sp>
      <p:sp>
        <p:nvSpPr>
          <p:cNvPr id="5" name="Slide Number Placeholder 4">
            <a:extLst>
              <a:ext uri="{FF2B5EF4-FFF2-40B4-BE49-F238E27FC236}">
                <a16:creationId xmlns:a16="http://schemas.microsoft.com/office/drawing/2014/main" id="{3010DBE3-930F-42EA-87C1-04F1B5B0AE85}"/>
              </a:ext>
            </a:extLst>
          </p:cNvPr>
          <p:cNvSpPr>
            <a:spLocks noGrp="1"/>
          </p:cNvSpPr>
          <p:nvPr>
            <p:ph type="sldNum" sz="quarter" idx="12"/>
            <p:custDataLst>
              <p:tags r:id="rId3"/>
            </p:custDataLst>
          </p:nvPr>
        </p:nvSpPr>
        <p:spPr>
          <a:xfrm>
            <a:off x="96000" y="6561460"/>
            <a:ext cx="768000" cy="180000"/>
          </a:xfrm>
        </p:spPr>
        <p:txBody>
          <a:bodyPr anchor="t">
            <a:normAutofit/>
          </a:bodyPr>
          <a:lstStyle/>
          <a:p>
            <a:pPr marL="0" marR="0" lvl="0" indent="0" algn="ctr" defTabSz="914400" rtl="0" eaLnBrk="1" fontAlgn="auto" latinLnBrk="0" hangingPunct="1">
              <a:lnSpc>
                <a:spcPct val="100000"/>
              </a:lnSpc>
              <a:spcBef>
                <a:spcPct val="0"/>
              </a:spcBef>
              <a:spcAft>
                <a:spcPts val="600"/>
              </a:spcAft>
              <a:buClrTx/>
              <a:buSzTx/>
              <a:buFontTx/>
              <a:buNone/>
              <a:defRPr/>
            </a:pPr>
            <a:fld id="{B2C1A48D-FC65-4C77-B643-8FC0EBC0D9C2}" type="slidenum">
              <a:rPr kumimoji="0" lang="en-GB" sz="800" b="1" i="0" u="none" strike="noStrike" kern="1200" cap="none" spc="0" normalizeH="0" baseline="0" noProof="0" smtClean="0">
                <a:ln>
                  <a:noFill/>
                </a:ln>
                <a:solidFill>
                  <a:srgbClr val="449944"/>
                </a:solidFill>
                <a:effectLst/>
                <a:uLnTx/>
                <a:uFillTx/>
                <a:latin typeface="Calibri"/>
                <a:cs typeface="Arial"/>
              </a:rPr>
              <a:pPr marL="0" marR="0" lvl="0" indent="0" algn="ctr" defTabSz="914400" rtl="0" eaLnBrk="1" fontAlgn="auto" latinLnBrk="0" hangingPunct="1">
                <a:lnSpc>
                  <a:spcPct val="100000"/>
                </a:lnSpc>
                <a:spcBef>
                  <a:spcPct val="0"/>
                </a:spcBef>
                <a:spcAft>
                  <a:spcPts val="600"/>
                </a:spcAft>
                <a:buClrTx/>
                <a:buSzTx/>
                <a:buFontTx/>
                <a:buNone/>
                <a:defRPr/>
              </a:pPr>
              <a:t>13</a:t>
            </a:fld>
            <a:endParaRPr kumimoji="0" lang="en-GB" sz="800" b="1" i="0" u="none" strike="noStrike" kern="1200" cap="none" spc="0" normalizeH="0" baseline="0" noProof="0">
              <a:ln>
                <a:noFill/>
              </a:ln>
              <a:solidFill>
                <a:srgbClr val="449944"/>
              </a:solidFill>
              <a:effectLst/>
              <a:uLnTx/>
              <a:uFillTx/>
              <a:latin typeface="Calibri"/>
              <a:cs typeface="Arial"/>
            </a:endParaRPr>
          </a:p>
        </p:txBody>
      </p:sp>
      <p:graphicFrame>
        <p:nvGraphicFramePr>
          <p:cNvPr id="7" name="Table 17">
            <a:extLst>
              <a:ext uri="{FF2B5EF4-FFF2-40B4-BE49-F238E27FC236}">
                <a16:creationId xmlns:a16="http://schemas.microsoft.com/office/drawing/2014/main" id="{592C290D-A73E-9F0E-628F-95CFC34BB479}"/>
              </a:ext>
            </a:extLst>
          </p:cNvPr>
          <p:cNvGraphicFramePr>
            <a:graphicFrameLocks noGrp="1"/>
          </p:cNvGraphicFramePr>
          <p:nvPr>
            <p:custDataLst>
              <p:tags r:id="rId4"/>
            </p:custDataLst>
            <p:extLst>
              <p:ext uri="{D42A27DB-BD31-4B8C-83A1-F6EECF244321}">
                <p14:modId xmlns:p14="http://schemas.microsoft.com/office/powerpoint/2010/main" val="3415425411"/>
              </p:ext>
            </p:extLst>
          </p:nvPr>
        </p:nvGraphicFramePr>
        <p:xfrm>
          <a:off x="3430385" y="2127351"/>
          <a:ext cx="1152160" cy="1005840"/>
        </p:xfrm>
        <a:graphic>
          <a:graphicData uri="http://schemas.openxmlformats.org/drawingml/2006/table">
            <a:tbl>
              <a:tblPr firstRow="1" bandRow="1">
                <a:tableStyleId>{5C22544A-7EE6-4342-B048-85BDC9FD1C3A}</a:tableStyleId>
              </a:tblPr>
              <a:tblGrid>
                <a:gridCol w="1152160">
                  <a:extLst>
                    <a:ext uri="{9D8B030D-6E8A-4147-A177-3AD203B41FA5}">
                      <a16:colId xmlns:a16="http://schemas.microsoft.com/office/drawing/2014/main" val="296595728"/>
                    </a:ext>
                  </a:extLst>
                </a:gridCol>
              </a:tblGrid>
              <a:tr h="481472">
                <a:tc>
                  <a:txBody>
                    <a:bodyPr/>
                    <a:lstStyle/>
                    <a:p>
                      <a:pPr marL="180975" lvl="1" indent="0">
                        <a:spcAft>
                          <a:spcPts val="0"/>
                        </a:spcAft>
                      </a:pPr>
                      <a:r>
                        <a:rPr lang="en-US" sz="1000" b="0" dirty="0">
                          <a:solidFill>
                            <a:schemeClr val="tx1"/>
                          </a:solidFill>
                        </a:rPr>
                        <a:t>Impact of increased inventories of </a:t>
                      </a:r>
                    </a:p>
                    <a:p>
                      <a:pPr marL="180975" lvl="1" indent="0">
                        <a:spcAft>
                          <a:spcPts val="0"/>
                        </a:spcAft>
                      </a:pPr>
                      <a:r>
                        <a:rPr lang="en-US" sz="1000" b="0" dirty="0">
                          <a:solidFill>
                            <a:schemeClr val="tx1"/>
                          </a:solidFill>
                        </a:rPr>
                        <a:t>€ 44,0m. AP/AR net impact of </a:t>
                      </a:r>
                    </a:p>
                    <a:p>
                      <a:pPr marL="180975" lvl="1" indent="0">
                        <a:spcAft>
                          <a:spcPts val="0"/>
                        </a:spcAft>
                      </a:pPr>
                      <a:r>
                        <a:rPr lang="en-US" sz="1000" b="0" dirty="0">
                          <a:solidFill>
                            <a:schemeClr val="tx1"/>
                          </a:solidFill>
                        </a:rPr>
                        <a:t>- € 68,2m.</a:t>
                      </a:r>
                    </a:p>
                  </a:txBody>
                  <a:tcPr marL="0">
                    <a:lnL w="12700" cap="flat" cmpd="sng" algn="ctr">
                      <a:solidFill>
                        <a:schemeClr val="accent1"/>
                      </a:solidFill>
                      <a:prstDash val="solid"/>
                      <a:round/>
                      <a:headEnd type="none" w="med" len="med"/>
                      <a:tailEnd type="none" w="med" len="med"/>
                    </a:lnL>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2747572134"/>
                  </a:ext>
                </a:extLst>
              </a:tr>
            </a:tbl>
          </a:graphicData>
        </a:graphic>
      </p:graphicFrame>
      <p:graphicFrame>
        <p:nvGraphicFramePr>
          <p:cNvPr id="8" name="Table 17">
            <a:extLst>
              <a:ext uri="{FF2B5EF4-FFF2-40B4-BE49-F238E27FC236}">
                <a16:creationId xmlns:a16="http://schemas.microsoft.com/office/drawing/2014/main" id="{248CBA01-4EB6-28D4-72BF-F3A76BDCD7A6}"/>
              </a:ext>
            </a:extLst>
          </p:cNvPr>
          <p:cNvGraphicFramePr>
            <a:graphicFrameLocks noGrp="1"/>
          </p:cNvGraphicFramePr>
          <p:nvPr>
            <p:custDataLst>
              <p:tags r:id="rId5"/>
            </p:custDataLst>
            <p:extLst>
              <p:ext uri="{D42A27DB-BD31-4B8C-83A1-F6EECF244321}">
                <p14:modId xmlns:p14="http://schemas.microsoft.com/office/powerpoint/2010/main" val="3761151289"/>
              </p:ext>
            </p:extLst>
          </p:nvPr>
        </p:nvGraphicFramePr>
        <p:xfrm>
          <a:off x="2207569" y="4001734"/>
          <a:ext cx="1728132" cy="1005840"/>
        </p:xfrm>
        <a:graphic>
          <a:graphicData uri="http://schemas.openxmlformats.org/drawingml/2006/table">
            <a:tbl>
              <a:tblPr firstRow="1" bandRow="1">
                <a:tableStyleId>{5C22544A-7EE6-4342-B048-85BDC9FD1C3A}</a:tableStyleId>
              </a:tblPr>
              <a:tblGrid>
                <a:gridCol w="1728132">
                  <a:extLst>
                    <a:ext uri="{9D8B030D-6E8A-4147-A177-3AD203B41FA5}">
                      <a16:colId xmlns:a16="http://schemas.microsoft.com/office/drawing/2014/main" val="296595728"/>
                    </a:ext>
                  </a:extLst>
                </a:gridCol>
              </a:tblGrid>
              <a:tr h="850094">
                <a:tc>
                  <a:txBody>
                    <a:bodyPr/>
                    <a:lstStyle/>
                    <a:p>
                      <a:pPr marL="180975" lvl="1" indent="0" algn="l">
                        <a:spcAft>
                          <a:spcPts val="600"/>
                        </a:spcAft>
                      </a:pPr>
                      <a:r>
                        <a:rPr lang="en-GB" sz="1000" b="0" noProof="0" dirty="0">
                          <a:solidFill>
                            <a:schemeClr val="tx1"/>
                          </a:solidFill>
                        </a:rPr>
                        <a:t>Divestitures of Fresh UK &amp; France for € 11,2m and non-recurring costs of € 7,1m mainly H2 2223 related to restructuring in UK, FR and claims (Chiquita)</a:t>
                      </a:r>
                    </a:p>
                  </a:txBody>
                  <a:tcPr marL="0">
                    <a:lnL w="12700" cap="flat" cmpd="sng" algn="ctr">
                      <a:solidFill>
                        <a:srgbClr val="C00000"/>
                      </a:solidFill>
                      <a:prstDash val="solid"/>
                      <a:round/>
                      <a:headEnd type="none" w="med" len="med"/>
                      <a:tailEnd type="none" w="med" len="med"/>
                    </a:lnL>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2747572134"/>
                  </a:ext>
                </a:extLst>
              </a:tr>
            </a:tbl>
          </a:graphicData>
        </a:graphic>
      </p:graphicFrame>
      <p:graphicFrame>
        <p:nvGraphicFramePr>
          <p:cNvPr id="24" name="Table 17">
            <a:extLst>
              <a:ext uri="{FF2B5EF4-FFF2-40B4-BE49-F238E27FC236}">
                <a16:creationId xmlns:a16="http://schemas.microsoft.com/office/drawing/2014/main" id="{5B7AB946-B0BB-A6CD-EB5A-A2C1872ECB12}"/>
              </a:ext>
            </a:extLst>
          </p:cNvPr>
          <p:cNvGraphicFramePr>
            <a:graphicFrameLocks noGrp="1"/>
          </p:cNvGraphicFramePr>
          <p:nvPr>
            <p:custDataLst>
              <p:tags r:id="rId6"/>
            </p:custDataLst>
            <p:extLst>
              <p:ext uri="{D42A27DB-BD31-4B8C-83A1-F6EECF244321}">
                <p14:modId xmlns:p14="http://schemas.microsoft.com/office/powerpoint/2010/main" val="1494562144"/>
              </p:ext>
            </p:extLst>
          </p:nvPr>
        </p:nvGraphicFramePr>
        <p:xfrm>
          <a:off x="9192344" y="2697480"/>
          <a:ext cx="1296266" cy="1463040"/>
        </p:xfrm>
        <a:graphic>
          <a:graphicData uri="http://schemas.openxmlformats.org/drawingml/2006/table">
            <a:tbl>
              <a:tblPr firstRow="1" bandRow="1">
                <a:tableStyleId>{5C22544A-7EE6-4342-B048-85BDC9FD1C3A}</a:tableStyleId>
              </a:tblPr>
              <a:tblGrid>
                <a:gridCol w="1296266">
                  <a:extLst>
                    <a:ext uri="{9D8B030D-6E8A-4147-A177-3AD203B41FA5}">
                      <a16:colId xmlns:a16="http://schemas.microsoft.com/office/drawing/2014/main" val="296595728"/>
                    </a:ext>
                  </a:extLst>
                </a:gridCol>
              </a:tblGrid>
              <a:tr h="850094">
                <a:tc>
                  <a:txBody>
                    <a:bodyPr/>
                    <a:lstStyle/>
                    <a:p>
                      <a:pPr marL="180975" lvl="1" indent="0" algn="l">
                        <a:spcAft>
                          <a:spcPts val="600"/>
                        </a:spcAft>
                      </a:pPr>
                      <a:r>
                        <a:rPr lang="en-US" sz="1000" b="0" noProof="0" dirty="0">
                          <a:solidFill>
                            <a:schemeClr val="tx1"/>
                          </a:solidFill>
                        </a:rPr>
                        <a:t>Including share based payments € 0,6m, claim settlement for € 3,6m, gain on sale of assets € 1,6m  (non UK and Petrolina) and purchase of Gigi</a:t>
                      </a:r>
                    </a:p>
                  </a:txBody>
                  <a:tcPr marL="0">
                    <a:lnL w="12700" cap="flat" cmpd="sng" algn="ctr">
                      <a:solidFill>
                        <a:srgbClr val="C00000"/>
                      </a:solidFill>
                      <a:prstDash val="solid"/>
                      <a:round/>
                      <a:headEnd type="none" w="med" len="med"/>
                      <a:tailEnd type="none" w="med" len="med"/>
                    </a:lnL>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2747572134"/>
                  </a:ext>
                </a:extLst>
              </a:tr>
            </a:tbl>
          </a:graphicData>
        </a:graphic>
      </p:graphicFrame>
      <p:graphicFrame>
        <p:nvGraphicFramePr>
          <p:cNvPr id="25" name="Table 17">
            <a:extLst>
              <a:ext uri="{FF2B5EF4-FFF2-40B4-BE49-F238E27FC236}">
                <a16:creationId xmlns:a16="http://schemas.microsoft.com/office/drawing/2014/main" id="{1B2CED27-8C18-061F-34BF-A6D56E82C7BF}"/>
              </a:ext>
            </a:extLst>
          </p:cNvPr>
          <p:cNvGraphicFramePr>
            <a:graphicFrameLocks noGrp="1"/>
          </p:cNvGraphicFramePr>
          <p:nvPr>
            <p:custDataLst>
              <p:tags r:id="rId7"/>
            </p:custDataLst>
            <p:extLst>
              <p:ext uri="{D42A27DB-BD31-4B8C-83A1-F6EECF244321}">
                <p14:modId xmlns:p14="http://schemas.microsoft.com/office/powerpoint/2010/main" val="2598444637"/>
              </p:ext>
            </p:extLst>
          </p:nvPr>
        </p:nvGraphicFramePr>
        <p:xfrm>
          <a:off x="6770516" y="1975917"/>
          <a:ext cx="1152160" cy="548640"/>
        </p:xfrm>
        <a:graphic>
          <a:graphicData uri="http://schemas.openxmlformats.org/drawingml/2006/table">
            <a:tbl>
              <a:tblPr firstRow="1" bandRow="1">
                <a:tableStyleId>{5C22544A-7EE6-4342-B048-85BDC9FD1C3A}</a:tableStyleId>
              </a:tblPr>
              <a:tblGrid>
                <a:gridCol w="1152160">
                  <a:extLst>
                    <a:ext uri="{9D8B030D-6E8A-4147-A177-3AD203B41FA5}">
                      <a16:colId xmlns:a16="http://schemas.microsoft.com/office/drawing/2014/main" val="296595728"/>
                    </a:ext>
                  </a:extLst>
                </a:gridCol>
              </a:tblGrid>
              <a:tr h="462942">
                <a:tc>
                  <a:txBody>
                    <a:bodyPr/>
                    <a:lstStyle/>
                    <a:p>
                      <a:pPr marL="180975" lvl="1" indent="0">
                        <a:spcAft>
                          <a:spcPts val="0"/>
                        </a:spcAft>
                      </a:pPr>
                      <a:r>
                        <a:rPr lang="en-US" sz="1000" b="0" dirty="0">
                          <a:solidFill>
                            <a:schemeClr val="tx1"/>
                          </a:solidFill>
                        </a:rPr>
                        <a:t>Proceeds of Petrolina Brazil and UK</a:t>
                      </a:r>
                    </a:p>
                  </a:txBody>
                  <a:tcPr marL="0">
                    <a:lnL w="12700" cap="flat" cmpd="sng" algn="ctr">
                      <a:solidFill>
                        <a:schemeClr val="accent1"/>
                      </a:solidFill>
                      <a:prstDash val="solid"/>
                      <a:round/>
                      <a:headEnd type="none" w="med" len="med"/>
                      <a:tailEnd type="none" w="med" len="med"/>
                    </a:lnL>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2747572134"/>
                  </a:ext>
                </a:extLst>
              </a:tr>
            </a:tbl>
          </a:graphicData>
        </a:graphic>
      </p:graphicFrame>
    </p:spTree>
    <p:extLst>
      <p:ext uri="{BB962C8B-B14F-4D97-AF65-F5344CB8AC3E}">
        <p14:creationId xmlns:p14="http://schemas.microsoft.com/office/powerpoint/2010/main" val="148703522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10193C2B-482D-B79E-4B66-7A2D1C63F9BE}"/>
              </a:ext>
            </a:extLst>
          </p:cNvPr>
          <p:cNvGraphicFramePr>
            <a:graphicFrameLocks noChangeAspect="1"/>
          </p:cNvGraphicFramePr>
          <p:nvPr>
            <p:custDataLst>
              <p:tags r:id="rId1"/>
            </p:custDataLst>
            <p:extLst>
              <p:ext uri="{D42A27DB-BD31-4B8C-83A1-F6EECF244321}">
                <p14:modId xmlns:p14="http://schemas.microsoft.com/office/powerpoint/2010/main" val="19478454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1" name="Picture 30">
            <a:extLst>
              <a:ext uri="{FF2B5EF4-FFF2-40B4-BE49-F238E27FC236}">
                <a16:creationId xmlns:a16="http://schemas.microsoft.com/office/drawing/2014/main" id="{5447741A-5BCF-16F3-EA13-35F6E7E9D191}"/>
              </a:ext>
            </a:extLst>
          </p:cNvPr>
          <p:cNvPicPr>
            <a:picLocks noChangeAspect="1"/>
          </p:cNvPicPr>
          <p:nvPr/>
        </p:nvPicPr>
        <p:blipFill>
          <a:blip r:embed="rId6"/>
          <a:stretch>
            <a:fillRect/>
          </a:stretch>
        </p:blipFill>
        <p:spPr>
          <a:xfrm>
            <a:off x="-11900" y="1670956"/>
            <a:ext cx="12191846" cy="4570036"/>
          </a:xfrm>
          <a:prstGeom prst="rect">
            <a:avLst/>
          </a:prstGeom>
        </p:spPr>
      </p:pic>
      <p:sp>
        <p:nvSpPr>
          <p:cNvPr id="3" name="Title 2">
            <a:extLst>
              <a:ext uri="{FF2B5EF4-FFF2-40B4-BE49-F238E27FC236}">
                <a16:creationId xmlns:a16="http://schemas.microsoft.com/office/drawing/2014/main" id="{B43B36B7-3E0C-45FC-B6A3-E6E01EC3581F}"/>
              </a:ext>
            </a:extLst>
          </p:cNvPr>
          <p:cNvSpPr>
            <a:spLocks noGrp="1"/>
          </p:cNvSpPr>
          <p:nvPr>
            <p:ph type="title"/>
          </p:nvPr>
        </p:nvSpPr>
        <p:spPr>
          <a:xfrm>
            <a:off x="960000" y="540001"/>
            <a:ext cx="10608608" cy="312073"/>
          </a:xfrm>
        </p:spPr>
        <p:txBody>
          <a:bodyPr vert="horz" anchor="t">
            <a:noAutofit/>
          </a:bodyPr>
          <a:lstStyle/>
          <a:p>
            <a:r>
              <a:rPr lang="en-US" dirty="0">
                <a:solidFill>
                  <a:schemeClr val="bg2"/>
                </a:solidFill>
              </a:rPr>
              <a:t>L</a:t>
            </a:r>
            <a:r>
              <a:rPr lang="en-BE" dirty="0">
                <a:solidFill>
                  <a:schemeClr val="bg2"/>
                </a:solidFill>
              </a:rPr>
              <a:t>e</a:t>
            </a:r>
            <a:r>
              <a:rPr lang="en-US" dirty="0">
                <a:solidFill>
                  <a:schemeClr val="bg2"/>
                </a:solidFill>
              </a:rPr>
              <a:t>v</a:t>
            </a:r>
            <a:r>
              <a:rPr lang="en-BE" dirty="0">
                <a:solidFill>
                  <a:schemeClr val="bg2"/>
                </a:solidFill>
              </a:rPr>
              <a:t>e</a:t>
            </a:r>
            <a:r>
              <a:rPr lang="en-US" dirty="0">
                <a:solidFill>
                  <a:schemeClr val="bg2"/>
                </a:solidFill>
              </a:rPr>
              <a:t>r</a:t>
            </a:r>
            <a:r>
              <a:rPr lang="en-BE" dirty="0">
                <a:solidFill>
                  <a:schemeClr val="bg2"/>
                </a:solidFill>
              </a:rPr>
              <a:t>a</a:t>
            </a:r>
            <a:r>
              <a:rPr lang="en-US" dirty="0">
                <a:solidFill>
                  <a:schemeClr val="bg2"/>
                </a:solidFill>
              </a:rPr>
              <a:t>g</a:t>
            </a:r>
            <a:r>
              <a:rPr lang="en-BE" dirty="0">
                <a:solidFill>
                  <a:schemeClr val="bg2"/>
                </a:solidFill>
              </a:rPr>
              <a:t>e</a:t>
            </a:r>
            <a:r>
              <a:rPr lang="nl-BE" dirty="0">
                <a:solidFill>
                  <a:schemeClr val="bg2"/>
                </a:solidFill>
              </a:rPr>
              <a:t> </a:t>
            </a:r>
            <a:r>
              <a:rPr lang="nl-BE" dirty="0" err="1">
                <a:solidFill>
                  <a:schemeClr val="bg2"/>
                </a:solidFill>
              </a:rPr>
              <a:t>evolution</a:t>
            </a:r>
            <a:r>
              <a:rPr lang="nl-BE" dirty="0">
                <a:solidFill>
                  <a:schemeClr val="bg2"/>
                </a:solidFill>
              </a:rPr>
              <a:t> (Pre-IFRS 16)*</a:t>
            </a:r>
            <a:r>
              <a:rPr lang="en-BE" dirty="0">
                <a:solidFill>
                  <a:schemeClr val="bg2"/>
                </a:solidFill>
              </a:rPr>
              <a:t> |</a:t>
            </a:r>
            <a:r>
              <a:rPr lang="en-BE" dirty="0">
                <a:solidFill>
                  <a:schemeClr val="tx1"/>
                </a:solidFill>
              </a:rPr>
              <a:t> </a:t>
            </a:r>
            <a:r>
              <a:rPr lang="en-US" dirty="0">
                <a:solidFill>
                  <a:schemeClr val="tx1"/>
                </a:solidFill>
              </a:rPr>
              <a:t>Leverage decreased from 2,69x to 2,39x compared to the same period last year</a:t>
            </a:r>
            <a:endParaRPr lang="en-BE" dirty="0">
              <a:solidFill>
                <a:schemeClr val="tx1"/>
              </a:solidFill>
            </a:endParaRPr>
          </a:p>
        </p:txBody>
      </p:sp>
      <p:sp>
        <p:nvSpPr>
          <p:cNvPr id="5" name="Slide Number Placeholder 4">
            <a:extLst>
              <a:ext uri="{FF2B5EF4-FFF2-40B4-BE49-F238E27FC236}">
                <a16:creationId xmlns:a16="http://schemas.microsoft.com/office/drawing/2014/main" id="{C644E0B6-3643-427E-89A1-C2CF5C687262}"/>
              </a:ext>
            </a:extLst>
          </p:cNvPr>
          <p:cNvSpPr>
            <a:spLocks noGrp="1"/>
          </p:cNvSpPr>
          <p:nvPr>
            <p:ph type="sldNum" sz="quarter" idx="12"/>
          </p:nvPr>
        </p:nvSpPr>
        <p:spPr>
          <a:xfrm>
            <a:off x="96000" y="6561460"/>
            <a:ext cx="768000" cy="180000"/>
          </a:xfrm>
        </p:spPr>
        <p:txBody>
          <a:bodyPr anchor="t">
            <a:normAutofit/>
          </a:bodyPr>
          <a:lstStyle/>
          <a:p>
            <a:pPr>
              <a:spcAft>
                <a:spcPts val="600"/>
              </a:spcAft>
            </a:pPr>
            <a:fld id="{B2C1A48D-FC65-4C77-B643-8FC0EBC0D9C2}" type="slidenum">
              <a:rPr lang="en-GB" noProof="0" smtClean="0"/>
              <a:pPr>
                <a:spcAft>
                  <a:spcPts val="600"/>
                </a:spcAft>
              </a:pPr>
              <a:t>14</a:t>
            </a:fld>
            <a:endParaRPr lang="en-GB" noProof="0"/>
          </a:p>
        </p:txBody>
      </p:sp>
      <p:sp>
        <p:nvSpPr>
          <p:cNvPr id="11" name="Rectangle 10">
            <a:extLst>
              <a:ext uri="{FF2B5EF4-FFF2-40B4-BE49-F238E27FC236}">
                <a16:creationId xmlns:a16="http://schemas.microsoft.com/office/drawing/2014/main" id="{FAAEB9D4-3203-4B0B-B1EC-6C90ABD8DC07}"/>
              </a:ext>
            </a:extLst>
          </p:cNvPr>
          <p:cNvSpPr/>
          <p:nvPr/>
        </p:nvSpPr>
        <p:spPr>
          <a:xfrm>
            <a:off x="7166892" y="1585157"/>
            <a:ext cx="3744415" cy="954021"/>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66700" lvl="1"/>
            <a:r>
              <a:rPr lang="en-US" sz="1300" b="1" dirty="0">
                <a:solidFill>
                  <a:schemeClr val="tx1"/>
                </a:solidFill>
              </a:rPr>
              <a:t>Pre-I</a:t>
            </a:r>
            <a:r>
              <a:rPr lang="en-BE" sz="1300" b="1" dirty="0">
                <a:solidFill>
                  <a:schemeClr val="tx1"/>
                </a:solidFill>
              </a:rPr>
              <a:t>F</a:t>
            </a:r>
            <a:r>
              <a:rPr lang="en-US" sz="1300" b="1" dirty="0">
                <a:solidFill>
                  <a:schemeClr val="tx1"/>
                </a:solidFill>
              </a:rPr>
              <a:t>R</a:t>
            </a:r>
            <a:r>
              <a:rPr lang="en-BE" sz="1300" b="1" dirty="0">
                <a:solidFill>
                  <a:schemeClr val="tx1"/>
                </a:solidFill>
              </a:rPr>
              <a:t>S 16 </a:t>
            </a:r>
            <a:r>
              <a:rPr lang="en-GB" sz="1300" b="1" dirty="0">
                <a:solidFill>
                  <a:schemeClr val="tx1"/>
                </a:solidFill>
              </a:rPr>
              <a:t>forecast </a:t>
            </a:r>
            <a:r>
              <a:rPr lang="en-US" sz="1300" b="1" dirty="0">
                <a:solidFill>
                  <a:schemeClr val="tx1"/>
                </a:solidFill>
              </a:rPr>
              <a:t>per September 2023:</a:t>
            </a:r>
            <a:endParaRPr lang="en-BE" sz="1300" b="1" dirty="0">
              <a:solidFill>
                <a:schemeClr val="tx1"/>
              </a:solidFill>
            </a:endParaRPr>
          </a:p>
          <a:p>
            <a:pPr marL="266700" lvl="1"/>
            <a:r>
              <a:rPr lang="en-BE" sz="1300" dirty="0">
                <a:solidFill>
                  <a:schemeClr val="tx1"/>
                </a:solidFill>
              </a:rPr>
              <a:t>Net </a:t>
            </a:r>
            <a:r>
              <a:rPr lang="en-US" sz="1300" dirty="0">
                <a:solidFill>
                  <a:schemeClr val="tx1"/>
                </a:solidFill>
              </a:rPr>
              <a:t>financial </a:t>
            </a:r>
            <a:r>
              <a:rPr lang="en-BE" sz="1300" dirty="0">
                <a:solidFill>
                  <a:schemeClr val="tx1"/>
                </a:solidFill>
              </a:rPr>
              <a:t>debt</a:t>
            </a:r>
            <a:r>
              <a:rPr lang="en-US" sz="1300" dirty="0">
                <a:solidFill>
                  <a:schemeClr val="tx1"/>
                </a:solidFill>
              </a:rPr>
              <a:t>	</a:t>
            </a:r>
            <a:r>
              <a:rPr lang="en-BE" sz="1300" dirty="0">
                <a:solidFill>
                  <a:schemeClr val="tx1"/>
                </a:solidFill>
              </a:rPr>
              <a:t>	€ </a:t>
            </a:r>
            <a:r>
              <a:rPr lang="en-GB" sz="1300" dirty="0">
                <a:solidFill>
                  <a:schemeClr val="tx1"/>
                </a:solidFill>
              </a:rPr>
              <a:t>316</a:t>
            </a:r>
            <a:r>
              <a:rPr lang="en-US" sz="1300" dirty="0">
                <a:solidFill>
                  <a:schemeClr val="tx1"/>
                </a:solidFill>
              </a:rPr>
              <a:t>,0m</a:t>
            </a:r>
            <a:endParaRPr lang="en-BE" sz="1300" dirty="0">
              <a:solidFill>
                <a:schemeClr val="tx1"/>
              </a:solidFill>
            </a:endParaRPr>
          </a:p>
          <a:p>
            <a:pPr marL="266700" lvl="1"/>
            <a:r>
              <a:rPr lang="en-BE" sz="1300" dirty="0">
                <a:solidFill>
                  <a:schemeClr val="tx1"/>
                </a:solidFill>
              </a:rPr>
              <a:t>L</a:t>
            </a:r>
            <a:r>
              <a:rPr lang="en-US" sz="1300" dirty="0">
                <a:solidFill>
                  <a:schemeClr val="tx1"/>
                </a:solidFill>
              </a:rPr>
              <a:t>T</a:t>
            </a:r>
            <a:r>
              <a:rPr lang="en-BE" sz="1300" dirty="0">
                <a:solidFill>
                  <a:schemeClr val="tx1"/>
                </a:solidFill>
              </a:rPr>
              <a:t>M </a:t>
            </a:r>
            <a:r>
              <a:rPr lang="en-US" sz="1300" dirty="0">
                <a:solidFill>
                  <a:schemeClr val="tx1"/>
                </a:solidFill>
              </a:rPr>
              <a:t>Adj.</a:t>
            </a:r>
            <a:r>
              <a:rPr lang="en-BE" sz="1300" dirty="0">
                <a:solidFill>
                  <a:schemeClr val="tx1"/>
                </a:solidFill>
              </a:rPr>
              <a:t> </a:t>
            </a:r>
            <a:r>
              <a:rPr lang="en-US" sz="1300" dirty="0">
                <a:solidFill>
                  <a:schemeClr val="tx1"/>
                </a:solidFill>
              </a:rPr>
              <a:t>E</a:t>
            </a:r>
            <a:r>
              <a:rPr lang="en-BE" sz="1300" dirty="0">
                <a:solidFill>
                  <a:schemeClr val="tx1"/>
                </a:solidFill>
              </a:rPr>
              <a:t>BITDA</a:t>
            </a:r>
            <a:r>
              <a:rPr lang="en-US" sz="1300" dirty="0">
                <a:solidFill>
                  <a:schemeClr val="tx1"/>
                </a:solidFill>
              </a:rPr>
              <a:t>	</a:t>
            </a:r>
            <a:r>
              <a:rPr lang="en-BE" sz="1300" dirty="0">
                <a:solidFill>
                  <a:schemeClr val="tx1"/>
                </a:solidFill>
              </a:rPr>
              <a:t>	€ </a:t>
            </a:r>
            <a:r>
              <a:rPr lang="en-GB" sz="1300" dirty="0">
                <a:solidFill>
                  <a:schemeClr val="tx1"/>
                </a:solidFill>
              </a:rPr>
              <a:t>132,0</a:t>
            </a:r>
            <a:r>
              <a:rPr lang="en-BE" sz="1300" dirty="0">
                <a:solidFill>
                  <a:schemeClr val="tx1"/>
                </a:solidFill>
              </a:rPr>
              <a:t>m</a:t>
            </a:r>
          </a:p>
          <a:p>
            <a:pPr marL="266700" lvl="1"/>
            <a:r>
              <a:rPr lang="en-BE" sz="1300" dirty="0">
                <a:solidFill>
                  <a:schemeClr val="tx1"/>
                </a:solidFill>
              </a:rPr>
              <a:t>Leverage </a:t>
            </a:r>
            <a:r>
              <a:rPr lang="en-US" sz="1300" dirty="0">
                <a:solidFill>
                  <a:schemeClr val="tx1"/>
                </a:solidFill>
              </a:rPr>
              <a:t>ratio</a:t>
            </a:r>
            <a:r>
              <a:rPr lang="en-BE" sz="1300" dirty="0">
                <a:solidFill>
                  <a:schemeClr val="tx1"/>
                </a:solidFill>
              </a:rPr>
              <a:t> </a:t>
            </a:r>
            <a:r>
              <a:rPr lang="en-GB" sz="1300" dirty="0">
                <a:solidFill>
                  <a:schemeClr val="tx1"/>
                </a:solidFill>
              </a:rPr>
              <a:t>(Pre-</a:t>
            </a:r>
            <a:r>
              <a:rPr lang="en-US" sz="1300" dirty="0">
                <a:solidFill>
                  <a:schemeClr val="tx1"/>
                </a:solidFill>
              </a:rPr>
              <a:t>I</a:t>
            </a:r>
            <a:r>
              <a:rPr lang="en-BE" sz="1300" dirty="0">
                <a:solidFill>
                  <a:schemeClr val="tx1"/>
                </a:solidFill>
              </a:rPr>
              <a:t>F</a:t>
            </a:r>
            <a:r>
              <a:rPr lang="en-US" sz="1300" dirty="0">
                <a:solidFill>
                  <a:schemeClr val="tx1"/>
                </a:solidFill>
              </a:rPr>
              <a:t>R</a:t>
            </a:r>
            <a:r>
              <a:rPr lang="en-BE" sz="1300" dirty="0">
                <a:solidFill>
                  <a:schemeClr val="tx1"/>
                </a:solidFill>
              </a:rPr>
              <a:t>S 16</a:t>
            </a:r>
            <a:r>
              <a:rPr lang="en-GB" sz="1300" dirty="0">
                <a:solidFill>
                  <a:schemeClr val="tx1"/>
                </a:solidFill>
              </a:rPr>
              <a:t>)</a:t>
            </a:r>
            <a:r>
              <a:rPr lang="en-BE" sz="1300" dirty="0">
                <a:solidFill>
                  <a:schemeClr val="tx1"/>
                </a:solidFill>
              </a:rPr>
              <a:t>	</a:t>
            </a:r>
            <a:r>
              <a:rPr lang="en-GB" sz="1300" dirty="0">
                <a:solidFill>
                  <a:schemeClr val="tx1"/>
                </a:solidFill>
              </a:rPr>
              <a:t>      </a:t>
            </a:r>
            <a:r>
              <a:rPr lang="en-US" sz="1300" dirty="0">
                <a:solidFill>
                  <a:schemeClr val="tx1"/>
                </a:solidFill>
              </a:rPr>
              <a:t>2</a:t>
            </a:r>
            <a:r>
              <a:rPr lang="en-BE" sz="1300" dirty="0">
                <a:solidFill>
                  <a:schemeClr val="tx1"/>
                </a:solidFill>
              </a:rPr>
              <a:t>,</a:t>
            </a:r>
            <a:r>
              <a:rPr lang="en-GB" sz="1300" dirty="0">
                <a:solidFill>
                  <a:schemeClr val="tx1"/>
                </a:solidFill>
              </a:rPr>
              <a:t>39</a:t>
            </a:r>
            <a:r>
              <a:rPr lang="en-US" sz="1300" dirty="0">
                <a:solidFill>
                  <a:schemeClr val="tx1"/>
                </a:solidFill>
              </a:rPr>
              <a:t>x</a:t>
            </a:r>
          </a:p>
        </p:txBody>
      </p:sp>
      <p:sp>
        <p:nvSpPr>
          <p:cNvPr id="15" name="TextBox 14">
            <a:extLst>
              <a:ext uri="{FF2B5EF4-FFF2-40B4-BE49-F238E27FC236}">
                <a16:creationId xmlns:a16="http://schemas.microsoft.com/office/drawing/2014/main" id="{05609998-19B8-4070-9EC4-F30E5EB88C35}"/>
              </a:ext>
            </a:extLst>
          </p:cNvPr>
          <p:cNvSpPr txBox="1"/>
          <p:nvPr/>
        </p:nvSpPr>
        <p:spPr>
          <a:xfrm>
            <a:off x="378842" y="6018048"/>
            <a:ext cx="479376" cy="230832"/>
          </a:xfrm>
          <a:prstGeom prst="rect">
            <a:avLst/>
          </a:prstGeom>
          <a:solidFill>
            <a:schemeClr val="bg1"/>
          </a:solidFill>
        </p:spPr>
        <p:txBody>
          <a:bodyPr wrap="square" rtlCol="0">
            <a:spAutoFit/>
          </a:bodyPr>
          <a:lstStyle/>
          <a:p>
            <a:r>
              <a:rPr lang="nl-BE" sz="1000" dirty="0"/>
              <a:t>In €m</a:t>
            </a:r>
            <a:endParaRPr lang="en-BE" sz="1000" dirty="0"/>
          </a:p>
        </p:txBody>
      </p:sp>
      <p:sp>
        <p:nvSpPr>
          <p:cNvPr id="19" name="Rectangle 18">
            <a:extLst>
              <a:ext uri="{FF2B5EF4-FFF2-40B4-BE49-F238E27FC236}">
                <a16:creationId xmlns:a16="http://schemas.microsoft.com/office/drawing/2014/main" id="{B20C1BC5-41E3-4E15-A938-6C4A09AF96A9}"/>
              </a:ext>
            </a:extLst>
          </p:cNvPr>
          <p:cNvSpPr/>
          <p:nvPr/>
        </p:nvSpPr>
        <p:spPr>
          <a:xfrm>
            <a:off x="335360" y="6354316"/>
            <a:ext cx="5072369" cy="297144"/>
          </a:xfrm>
          <a:prstGeom prst="rect">
            <a:avLst/>
          </a:prstGeom>
          <a:no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7313" lvl="1"/>
            <a:r>
              <a:rPr lang="en-US" sz="1000" dirty="0">
                <a:solidFill>
                  <a:schemeClr val="tx1"/>
                </a:solidFill>
                <a:effectLst>
                  <a:outerShdw blurRad="38100" dist="38100" dir="2700000" algn="tl">
                    <a:srgbClr val="000000">
                      <a:alpha val="43137"/>
                    </a:srgbClr>
                  </a:outerShdw>
                </a:effectLst>
              </a:rPr>
              <a:t>* </a:t>
            </a:r>
            <a:r>
              <a:rPr lang="en-US" sz="1000" dirty="0">
                <a:solidFill>
                  <a:schemeClr val="tx1"/>
                </a:solidFill>
              </a:rPr>
              <a:t>Pre-I</a:t>
            </a:r>
            <a:r>
              <a:rPr lang="en-BE" sz="1000" dirty="0">
                <a:solidFill>
                  <a:schemeClr val="tx1"/>
                </a:solidFill>
              </a:rPr>
              <a:t>F</a:t>
            </a:r>
            <a:r>
              <a:rPr lang="en-US" sz="1000" dirty="0">
                <a:solidFill>
                  <a:schemeClr val="tx1"/>
                </a:solidFill>
              </a:rPr>
              <a:t>R</a:t>
            </a:r>
            <a:r>
              <a:rPr lang="en-BE" sz="1000" dirty="0">
                <a:solidFill>
                  <a:schemeClr val="tx1"/>
                </a:solidFill>
              </a:rPr>
              <a:t>S 16 </a:t>
            </a:r>
            <a:r>
              <a:rPr lang="en-GB" sz="1000" dirty="0">
                <a:solidFill>
                  <a:schemeClr val="tx1"/>
                </a:solidFill>
              </a:rPr>
              <a:t>covenant</a:t>
            </a:r>
            <a:r>
              <a:rPr lang="en-US" sz="1000" dirty="0">
                <a:solidFill>
                  <a:schemeClr val="tx1"/>
                </a:solidFill>
              </a:rPr>
              <a:t>, conform bank definition</a:t>
            </a:r>
            <a:endParaRPr lang="en-BE" sz="1000" dirty="0">
              <a:solidFill>
                <a:schemeClr val="tx1"/>
              </a:solidFill>
            </a:endParaRPr>
          </a:p>
        </p:txBody>
      </p:sp>
      <p:sp>
        <p:nvSpPr>
          <p:cNvPr id="10" name="Rectangle 9">
            <a:extLst>
              <a:ext uri="{FF2B5EF4-FFF2-40B4-BE49-F238E27FC236}">
                <a16:creationId xmlns:a16="http://schemas.microsoft.com/office/drawing/2014/main" id="{FF10FE3D-9D21-2DB8-0C74-2BF5656B2D3A}"/>
              </a:ext>
            </a:extLst>
          </p:cNvPr>
          <p:cNvSpPr/>
          <p:nvPr/>
        </p:nvSpPr>
        <p:spPr>
          <a:xfrm>
            <a:off x="7236731" y="6112988"/>
            <a:ext cx="3274113" cy="212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chemeClr val="bg1"/>
              </a:solidFill>
            </a:endParaRPr>
          </a:p>
        </p:txBody>
      </p:sp>
      <p:sp>
        <p:nvSpPr>
          <p:cNvPr id="8" name="Arrow: Down 7">
            <a:extLst>
              <a:ext uri="{FF2B5EF4-FFF2-40B4-BE49-F238E27FC236}">
                <a16:creationId xmlns:a16="http://schemas.microsoft.com/office/drawing/2014/main" id="{0F93B4E2-7E11-AEC8-364D-322DFCE9C768}"/>
              </a:ext>
            </a:extLst>
          </p:cNvPr>
          <p:cNvSpPr/>
          <p:nvPr/>
        </p:nvSpPr>
        <p:spPr>
          <a:xfrm rot="10800000" flipH="1">
            <a:off x="4583831" y="4725144"/>
            <a:ext cx="146303" cy="791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2" name="Arrow: Down 11">
            <a:extLst>
              <a:ext uri="{FF2B5EF4-FFF2-40B4-BE49-F238E27FC236}">
                <a16:creationId xmlns:a16="http://schemas.microsoft.com/office/drawing/2014/main" id="{E9EA9123-123E-5AC7-5174-51B978A51595}"/>
              </a:ext>
            </a:extLst>
          </p:cNvPr>
          <p:cNvSpPr/>
          <p:nvPr/>
        </p:nvSpPr>
        <p:spPr>
          <a:xfrm rot="10800000" flipH="1">
            <a:off x="7607595" y="4869160"/>
            <a:ext cx="146303" cy="6463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4" name="Straight Connector 13">
            <a:extLst>
              <a:ext uri="{FF2B5EF4-FFF2-40B4-BE49-F238E27FC236}">
                <a16:creationId xmlns:a16="http://schemas.microsoft.com/office/drawing/2014/main" id="{6A3AD3AA-6E9E-9DC7-31B2-017FFC43914C}"/>
              </a:ext>
            </a:extLst>
          </p:cNvPr>
          <p:cNvCxnSpPr>
            <a:cxnSpLocks/>
            <a:stCxn id="8" idx="0"/>
          </p:cNvCxnSpPr>
          <p:nvPr/>
        </p:nvCxnSpPr>
        <p:spPr>
          <a:xfrm>
            <a:off x="4656983" y="5516349"/>
            <a:ext cx="6104024" cy="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30D95B8-B404-8181-8546-83826068D534}"/>
              </a:ext>
            </a:extLst>
          </p:cNvPr>
          <p:cNvSpPr txBox="1"/>
          <p:nvPr/>
        </p:nvSpPr>
        <p:spPr>
          <a:xfrm>
            <a:off x="10200456" y="3846245"/>
            <a:ext cx="1522064" cy="969496"/>
          </a:xfrm>
          <a:prstGeom prst="rect">
            <a:avLst/>
          </a:prstGeom>
          <a:noFill/>
        </p:spPr>
        <p:txBody>
          <a:bodyPr wrap="square" rtlCol="0">
            <a:spAutoFit/>
          </a:bodyPr>
          <a:lstStyle/>
          <a:p>
            <a:r>
              <a:rPr lang="pt-BR" sz="1300" b="0" dirty="0">
                <a:solidFill>
                  <a:schemeClr val="tx1"/>
                </a:solidFill>
              </a:rPr>
              <a:t>Annual Jun-Nov inventory build-up in Long Fresh</a:t>
            </a:r>
          </a:p>
          <a:p>
            <a:endParaRPr lang="en-BE" dirty="0"/>
          </a:p>
        </p:txBody>
      </p:sp>
      <p:sp>
        <p:nvSpPr>
          <p:cNvPr id="33" name="Arrow: Down 32">
            <a:extLst>
              <a:ext uri="{FF2B5EF4-FFF2-40B4-BE49-F238E27FC236}">
                <a16:creationId xmlns:a16="http://schemas.microsoft.com/office/drawing/2014/main" id="{AB46A3F3-A5FB-E30F-618C-969205B769D5}"/>
              </a:ext>
            </a:extLst>
          </p:cNvPr>
          <p:cNvSpPr/>
          <p:nvPr/>
        </p:nvSpPr>
        <p:spPr>
          <a:xfrm rot="10800000" flipH="1">
            <a:off x="10614703" y="5086949"/>
            <a:ext cx="146304" cy="428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 name="TextBox 1">
            <a:extLst>
              <a:ext uri="{FF2B5EF4-FFF2-40B4-BE49-F238E27FC236}">
                <a16:creationId xmlns:a16="http://schemas.microsoft.com/office/drawing/2014/main" id="{8EC465CB-962B-0681-70E9-3FA4600FB33B}"/>
              </a:ext>
            </a:extLst>
          </p:cNvPr>
          <p:cNvSpPr txBox="1"/>
          <p:nvPr/>
        </p:nvSpPr>
        <p:spPr>
          <a:xfrm>
            <a:off x="7236731" y="5927439"/>
            <a:ext cx="659469" cy="369332"/>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266858301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pple with measuring tape">
            <a:extLst>
              <a:ext uri="{FF2B5EF4-FFF2-40B4-BE49-F238E27FC236}">
                <a16:creationId xmlns:a16="http://schemas.microsoft.com/office/drawing/2014/main" id="{F7015A18-BAA9-FB6A-DABF-710177270F0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4773"/>
          <a:stretch/>
        </p:blipFill>
        <p:spPr>
          <a:xfrm>
            <a:off x="20" y="10"/>
            <a:ext cx="12191980" cy="6741450"/>
          </a:xfrm>
          <a:prstGeom prst="rect">
            <a:avLst/>
          </a:prstGeom>
          <a:noFill/>
          <a:ln>
            <a:noFill/>
          </a:ln>
        </p:spPr>
      </p:pic>
      <p:sp>
        <p:nvSpPr>
          <p:cNvPr id="3" name="Title 2">
            <a:extLst>
              <a:ext uri="{FF2B5EF4-FFF2-40B4-BE49-F238E27FC236}">
                <a16:creationId xmlns:a16="http://schemas.microsoft.com/office/drawing/2014/main" id="{9C87F96F-1A8C-5DC9-5026-FF318FFCBD8B}"/>
              </a:ext>
            </a:extLst>
          </p:cNvPr>
          <p:cNvSpPr>
            <a:spLocks noGrp="1"/>
          </p:cNvSpPr>
          <p:nvPr>
            <p:ph type="title"/>
          </p:nvPr>
        </p:nvSpPr>
        <p:spPr/>
        <p:txBody>
          <a:bodyPr/>
          <a:lstStyle/>
          <a:p>
            <a:r>
              <a:rPr lang="en-GB" dirty="0"/>
              <a:t>Capital Allocation and Leverage</a:t>
            </a:r>
          </a:p>
        </p:txBody>
      </p:sp>
      <p:sp>
        <p:nvSpPr>
          <p:cNvPr id="5" name="Slide Number Placeholder 4">
            <a:extLst>
              <a:ext uri="{FF2B5EF4-FFF2-40B4-BE49-F238E27FC236}">
                <a16:creationId xmlns:a16="http://schemas.microsoft.com/office/drawing/2014/main" id="{5F56D16F-050B-23D6-FC5A-4EEEA77C9D1E}"/>
              </a:ext>
            </a:extLst>
          </p:cNvPr>
          <p:cNvSpPr>
            <a:spLocks noGrp="1"/>
          </p:cNvSpPr>
          <p:nvPr>
            <p:ph type="sldNum" sz="quarter" idx="12"/>
          </p:nvPr>
        </p:nvSpPr>
        <p:spPr/>
        <p:txBody>
          <a:bodyPr/>
          <a:lstStyle/>
          <a:p>
            <a:fld id="{B2C1A48D-FC65-4C77-B643-8FC0EBC0D9C2}" type="slidenum">
              <a:rPr lang="en-GB" noProof="0" smtClean="0"/>
              <a:t>15</a:t>
            </a:fld>
            <a:endParaRPr lang="en-GB" noProof="0" dirty="0"/>
          </a:p>
        </p:txBody>
      </p:sp>
      <p:graphicFrame>
        <p:nvGraphicFramePr>
          <p:cNvPr id="6" name="Table 5">
            <a:extLst>
              <a:ext uri="{FF2B5EF4-FFF2-40B4-BE49-F238E27FC236}">
                <a16:creationId xmlns:a16="http://schemas.microsoft.com/office/drawing/2014/main" id="{B7BDF721-781B-2BA3-6309-ACF0697716F7}"/>
              </a:ext>
            </a:extLst>
          </p:cNvPr>
          <p:cNvGraphicFramePr>
            <a:graphicFrameLocks noGrp="1"/>
          </p:cNvGraphicFramePr>
          <p:nvPr>
            <p:extLst>
              <p:ext uri="{D42A27DB-BD31-4B8C-83A1-F6EECF244321}">
                <p14:modId xmlns:p14="http://schemas.microsoft.com/office/powerpoint/2010/main" val="695235413"/>
              </p:ext>
            </p:extLst>
          </p:nvPr>
        </p:nvGraphicFramePr>
        <p:xfrm>
          <a:off x="1127448" y="1556792"/>
          <a:ext cx="9937104" cy="4464495"/>
        </p:xfrm>
        <a:graphic>
          <a:graphicData uri="http://schemas.openxmlformats.org/drawingml/2006/table">
            <a:tbl>
              <a:tblPr firstRow="1" bandRow="1">
                <a:tableStyleId>{5C22544A-7EE6-4342-B048-85BDC9FD1C3A}</a:tableStyleId>
              </a:tblPr>
              <a:tblGrid>
                <a:gridCol w="3312368">
                  <a:extLst>
                    <a:ext uri="{9D8B030D-6E8A-4147-A177-3AD203B41FA5}">
                      <a16:colId xmlns:a16="http://schemas.microsoft.com/office/drawing/2014/main" val="1725340962"/>
                    </a:ext>
                  </a:extLst>
                </a:gridCol>
                <a:gridCol w="3312368">
                  <a:extLst>
                    <a:ext uri="{9D8B030D-6E8A-4147-A177-3AD203B41FA5}">
                      <a16:colId xmlns:a16="http://schemas.microsoft.com/office/drawing/2014/main" val="100206445"/>
                    </a:ext>
                  </a:extLst>
                </a:gridCol>
                <a:gridCol w="3312368">
                  <a:extLst>
                    <a:ext uri="{9D8B030D-6E8A-4147-A177-3AD203B41FA5}">
                      <a16:colId xmlns:a16="http://schemas.microsoft.com/office/drawing/2014/main" val="3549493564"/>
                    </a:ext>
                  </a:extLst>
                </a:gridCol>
              </a:tblGrid>
              <a:tr h="1488165">
                <a:tc>
                  <a:txBody>
                    <a:bodyPr/>
                    <a:lstStyle/>
                    <a:p>
                      <a:pPr algn="ctr"/>
                      <a:r>
                        <a:rPr lang="en-GB" sz="3200" b="1" dirty="0">
                          <a:solidFill>
                            <a:schemeClr val="accent3">
                              <a:lumMod val="50000"/>
                            </a:schemeClr>
                          </a:solidFill>
                        </a:rPr>
                        <a:t>CAPEX</a:t>
                      </a:r>
                    </a:p>
                  </a:txBody>
                  <a:tcPr anchor="ctr">
                    <a:lnR w="76200" cap="flat" cmpd="sng" algn="ctr">
                      <a:solidFill>
                        <a:schemeClr val="tx2">
                          <a:lumMod val="95000"/>
                        </a:schemeClr>
                      </a:solidFill>
                      <a:prstDash val="solid"/>
                      <a:round/>
                      <a:headEnd type="none" w="med" len="med"/>
                      <a:tailEnd type="none" w="med" len="med"/>
                    </a:lnR>
                    <a:lnB w="76200" cap="flat" cmpd="sng" algn="ctr">
                      <a:solidFill>
                        <a:schemeClr val="tx2">
                          <a:lumMod val="95000"/>
                        </a:schemeClr>
                      </a:solidFill>
                      <a:prstDash val="solid"/>
                      <a:round/>
                      <a:headEnd type="none" w="med" len="med"/>
                      <a:tailEnd type="none" w="med" len="med"/>
                    </a:lnB>
                    <a:solidFill>
                      <a:schemeClr val="bg2">
                        <a:alpha val="25000"/>
                      </a:schemeClr>
                    </a:solidFill>
                  </a:tcPr>
                </a:tc>
                <a:tc>
                  <a:txBody>
                    <a:bodyPr/>
                    <a:lstStyle/>
                    <a:p>
                      <a:pPr algn="ctr"/>
                      <a:r>
                        <a:rPr lang="en-GB" sz="3200" b="1" dirty="0">
                          <a:solidFill>
                            <a:schemeClr val="accent3">
                              <a:lumMod val="50000"/>
                            </a:schemeClr>
                          </a:solidFill>
                        </a:rPr>
                        <a:t>H1: € 29,8m</a:t>
                      </a:r>
                    </a:p>
                  </a:txBody>
                  <a:tcPr anchor="ctr">
                    <a:lnL w="76200" cap="flat" cmpd="sng" algn="ctr">
                      <a:solidFill>
                        <a:schemeClr val="tx2">
                          <a:lumMod val="95000"/>
                        </a:schemeClr>
                      </a:solidFill>
                      <a:prstDash val="solid"/>
                      <a:round/>
                      <a:headEnd type="none" w="med" len="med"/>
                      <a:tailEnd type="none" w="med" len="med"/>
                    </a:lnL>
                    <a:lnR w="76200" cap="flat" cmpd="sng" algn="ctr">
                      <a:solidFill>
                        <a:schemeClr val="tx2">
                          <a:lumMod val="95000"/>
                        </a:schemeClr>
                      </a:solidFill>
                      <a:prstDash val="solid"/>
                      <a:round/>
                      <a:headEnd type="none" w="med" len="med"/>
                      <a:tailEnd type="none" w="med" len="med"/>
                    </a:lnR>
                    <a:lnB w="76200" cap="flat" cmpd="sng" algn="ctr">
                      <a:solidFill>
                        <a:schemeClr val="tx2">
                          <a:lumMod val="95000"/>
                        </a:schemeClr>
                      </a:solidFill>
                      <a:prstDash val="solid"/>
                      <a:round/>
                      <a:headEnd type="none" w="med" len="med"/>
                      <a:tailEnd type="none" w="med" len="med"/>
                    </a:lnB>
                    <a:solidFill>
                      <a:schemeClr val="bg2">
                        <a:alpha val="25000"/>
                      </a:schemeClr>
                    </a:solidFill>
                  </a:tcPr>
                </a:tc>
                <a:tc>
                  <a:txBody>
                    <a:bodyPr/>
                    <a:lstStyle/>
                    <a:p>
                      <a:pPr algn="ctr"/>
                      <a:r>
                        <a:rPr lang="en-GB" sz="1800" b="1" dirty="0">
                          <a:solidFill>
                            <a:schemeClr val="accent3">
                              <a:lumMod val="50000"/>
                            </a:schemeClr>
                          </a:solidFill>
                        </a:rPr>
                        <a:t>Continue to invest in strategic operations driving growth</a:t>
                      </a:r>
                    </a:p>
                  </a:txBody>
                  <a:tcPr anchor="ctr">
                    <a:lnL w="76200" cap="flat" cmpd="sng" algn="ctr">
                      <a:solidFill>
                        <a:schemeClr val="tx2">
                          <a:lumMod val="95000"/>
                        </a:schemeClr>
                      </a:solidFill>
                      <a:prstDash val="solid"/>
                      <a:round/>
                      <a:headEnd type="none" w="med" len="med"/>
                      <a:tailEnd type="none" w="med" len="med"/>
                    </a:lnL>
                    <a:lnB w="76200" cap="flat" cmpd="sng" algn="ctr">
                      <a:solidFill>
                        <a:schemeClr val="tx2">
                          <a:lumMod val="95000"/>
                        </a:schemeClr>
                      </a:solidFill>
                      <a:prstDash val="solid"/>
                      <a:round/>
                      <a:headEnd type="none" w="med" len="med"/>
                      <a:tailEnd type="none" w="med" len="med"/>
                    </a:lnB>
                    <a:solidFill>
                      <a:schemeClr val="bg2">
                        <a:alpha val="25000"/>
                      </a:schemeClr>
                    </a:solidFill>
                  </a:tcPr>
                </a:tc>
                <a:extLst>
                  <a:ext uri="{0D108BD9-81ED-4DB2-BD59-A6C34878D82A}">
                    <a16:rowId xmlns:a16="http://schemas.microsoft.com/office/drawing/2014/main" val="2137504683"/>
                  </a:ext>
                </a:extLst>
              </a:tr>
              <a:tr h="1488165">
                <a:tc>
                  <a:txBody>
                    <a:bodyPr/>
                    <a:lstStyle/>
                    <a:p>
                      <a:pPr algn="ctr"/>
                      <a:r>
                        <a:rPr lang="en-GB" sz="3200" b="1" dirty="0">
                          <a:solidFill>
                            <a:schemeClr val="accent3">
                              <a:lumMod val="50000"/>
                            </a:schemeClr>
                          </a:solidFill>
                        </a:rPr>
                        <a:t>Leverage</a:t>
                      </a:r>
                    </a:p>
                  </a:txBody>
                  <a:tcPr anchor="ctr">
                    <a:lnR w="76200" cap="flat" cmpd="sng" algn="ctr">
                      <a:solidFill>
                        <a:schemeClr val="tx2">
                          <a:lumMod val="95000"/>
                        </a:schemeClr>
                      </a:solidFill>
                      <a:prstDash val="solid"/>
                      <a:round/>
                      <a:headEnd type="none" w="med" len="med"/>
                      <a:tailEnd type="none" w="med" len="med"/>
                    </a:lnR>
                    <a:lnT w="76200" cap="flat" cmpd="sng" algn="ctr">
                      <a:solidFill>
                        <a:schemeClr val="tx2">
                          <a:lumMod val="95000"/>
                        </a:schemeClr>
                      </a:solidFill>
                      <a:prstDash val="solid"/>
                      <a:round/>
                      <a:headEnd type="none" w="med" len="med"/>
                      <a:tailEnd type="none" w="med" len="med"/>
                    </a:lnT>
                    <a:lnB w="76200" cap="flat" cmpd="sng" algn="ctr">
                      <a:solidFill>
                        <a:schemeClr val="tx2">
                          <a:lumMod val="95000"/>
                        </a:schemeClr>
                      </a:solidFill>
                      <a:prstDash val="solid"/>
                      <a:round/>
                      <a:headEnd type="none" w="med" len="med"/>
                      <a:tailEnd type="none" w="med" len="med"/>
                    </a:lnB>
                    <a:solidFill>
                      <a:schemeClr val="bg2">
                        <a:alpha val="25000"/>
                      </a:schemeClr>
                    </a:solidFill>
                  </a:tcPr>
                </a:tc>
                <a:tc>
                  <a:txBody>
                    <a:bodyPr/>
                    <a:lstStyle/>
                    <a:p>
                      <a:pPr algn="ctr"/>
                      <a:r>
                        <a:rPr lang="en-GB" sz="3200" b="1" dirty="0">
                          <a:solidFill>
                            <a:schemeClr val="accent3">
                              <a:lumMod val="50000"/>
                            </a:schemeClr>
                          </a:solidFill>
                        </a:rPr>
                        <a:t>H1: 2,4x </a:t>
                      </a:r>
                    </a:p>
                  </a:txBody>
                  <a:tcPr anchor="ctr">
                    <a:lnL w="76200" cap="flat" cmpd="sng" algn="ctr">
                      <a:solidFill>
                        <a:schemeClr val="tx2">
                          <a:lumMod val="95000"/>
                        </a:schemeClr>
                      </a:solidFill>
                      <a:prstDash val="solid"/>
                      <a:round/>
                      <a:headEnd type="none" w="med" len="med"/>
                      <a:tailEnd type="none" w="med" len="med"/>
                    </a:lnL>
                    <a:lnR w="76200" cap="flat" cmpd="sng" algn="ctr">
                      <a:solidFill>
                        <a:schemeClr val="tx2">
                          <a:lumMod val="95000"/>
                        </a:schemeClr>
                      </a:solidFill>
                      <a:prstDash val="solid"/>
                      <a:round/>
                      <a:headEnd type="none" w="med" len="med"/>
                      <a:tailEnd type="none" w="med" len="med"/>
                    </a:lnR>
                    <a:lnT w="76200" cap="flat" cmpd="sng" algn="ctr">
                      <a:solidFill>
                        <a:schemeClr val="tx2">
                          <a:lumMod val="95000"/>
                        </a:schemeClr>
                      </a:solidFill>
                      <a:prstDash val="solid"/>
                      <a:round/>
                      <a:headEnd type="none" w="med" len="med"/>
                      <a:tailEnd type="none" w="med" len="med"/>
                    </a:lnT>
                    <a:lnB w="76200" cap="flat" cmpd="sng" algn="ctr">
                      <a:solidFill>
                        <a:schemeClr val="tx2">
                          <a:lumMod val="95000"/>
                        </a:schemeClr>
                      </a:solidFill>
                      <a:prstDash val="solid"/>
                      <a:round/>
                      <a:headEnd type="none" w="med" len="med"/>
                      <a:tailEnd type="none" w="med" len="med"/>
                    </a:lnB>
                    <a:solidFill>
                      <a:schemeClr val="bg2">
                        <a:alpha val="25000"/>
                      </a:schemeClr>
                    </a:solidFill>
                  </a:tcPr>
                </a:tc>
                <a:tc>
                  <a:txBody>
                    <a:bodyPr/>
                    <a:lstStyle/>
                    <a:p>
                      <a:pPr algn="ctr"/>
                      <a:r>
                        <a:rPr lang="en-GB" sz="1800" b="1" dirty="0">
                          <a:solidFill>
                            <a:schemeClr val="accent3">
                              <a:lumMod val="50000"/>
                            </a:schemeClr>
                          </a:solidFill>
                        </a:rPr>
                        <a:t>Maintain leverage in line with communicated 2,0x – 2,5x, even in high season</a:t>
                      </a:r>
                    </a:p>
                  </a:txBody>
                  <a:tcPr anchor="ctr">
                    <a:lnL w="76200" cap="flat" cmpd="sng" algn="ctr">
                      <a:solidFill>
                        <a:schemeClr val="tx2">
                          <a:lumMod val="95000"/>
                        </a:schemeClr>
                      </a:solidFill>
                      <a:prstDash val="solid"/>
                      <a:round/>
                      <a:headEnd type="none" w="med" len="med"/>
                      <a:tailEnd type="none" w="med" len="med"/>
                    </a:lnL>
                    <a:lnT w="76200" cap="flat" cmpd="sng" algn="ctr">
                      <a:solidFill>
                        <a:schemeClr val="tx2">
                          <a:lumMod val="95000"/>
                        </a:schemeClr>
                      </a:solidFill>
                      <a:prstDash val="solid"/>
                      <a:round/>
                      <a:headEnd type="none" w="med" len="med"/>
                      <a:tailEnd type="none" w="med" len="med"/>
                    </a:lnT>
                    <a:lnB w="76200" cap="flat" cmpd="sng" algn="ctr">
                      <a:solidFill>
                        <a:schemeClr val="tx2">
                          <a:lumMod val="95000"/>
                        </a:schemeClr>
                      </a:solidFill>
                      <a:prstDash val="solid"/>
                      <a:round/>
                      <a:headEnd type="none" w="med" len="med"/>
                      <a:tailEnd type="none" w="med" len="med"/>
                    </a:lnB>
                    <a:solidFill>
                      <a:schemeClr val="bg2">
                        <a:alpha val="25000"/>
                      </a:schemeClr>
                    </a:solidFill>
                  </a:tcPr>
                </a:tc>
                <a:extLst>
                  <a:ext uri="{0D108BD9-81ED-4DB2-BD59-A6C34878D82A}">
                    <a16:rowId xmlns:a16="http://schemas.microsoft.com/office/drawing/2014/main" val="990556589"/>
                  </a:ext>
                </a:extLst>
              </a:tr>
              <a:tr h="1488165">
                <a:tc>
                  <a:txBody>
                    <a:bodyPr/>
                    <a:lstStyle/>
                    <a:p>
                      <a:pPr algn="ctr"/>
                      <a:r>
                        <a:rPr lang="en-GB" sz="3200" b="1" dirty="0">
                          <a:solidFill>
                            <a:schemeClr val="accent3">
                              <a:lumMod val="50000"/>
                            </a:schemeClr>
                          </a:solidFill>
                        </a:rPr>
                        <a:t>Dividend</a:t>
                      </a:r>
                    </a:p>
                  </a:txBody>
                  <a:tcPr anchor="ctr">
                    <a:lnR w="76200" cap="flat" cmpd="sng" algn="ctr">
                      <a:solidFill>
                        <a:schemeClr val="tx2">
                          <a:lumMod val="95000"/>
                        </a:schemeClr>
                      </a:solidFill>
                      <a:prstDash val="solid"/>
                      <a:round/>
                      <a:headEnd type="none" w="med" len="med"/>
                      <a:tailEnd type="none" w="med" len="med"/>
                    </a:lnR>
                    <a:lnT w="76200" cap="flat" cmpd="sng" algn="ctr">
                      <a:solidFill>
                        <a:schemeClr val="tx2">
                          <a:lumMod val="95000"/>
                        </a:schemeClr>
                      </a:solidFill>
                      <a:prstDash val="solid"/>
                      <a:round/>
                      <a:headEnd type="none" w="med" len="med"/>
                      <a:tailEnd type="none" w="med" len="med"/>
                    </a:lnT>
                    <a:solidFill>
                      <a:schemeClr val="bg2">
                        <a:alpha val="25000"/>
                      </a:schemeClr>
                    </a:solidFill>
                  </a:tcPr>
                </a:tc>
                <a:tc>
                  <a:txBody>
                    <a:bodyPr/>
                    <a:lstStyle/>
                    <a:p>
                      <a:pPr algn="ctr"/>
                      <a:r>
                        <a:rPr lang="en-GB" sz="3200" b="1" dirty="0">
                          <a:solidFill>
                            <a:schemeClr val="accent3">
                              <a:lumMod val="50000"/>
                            </a:schemeClr>
                          </a:solidFill>
                        </a:rPr>
                        <a:t>€ 0,10</a:t>
                      </a:r>
                    </a:p>
                  </a:txBody>
                  <a:tcPr anchor="ctr">
                    <a:lnL w="76200" cap="flat" cmpd="sng" algn="ctr">
                      <a:solidFill>
                        <a:schemeClr val="tx2">
                          <a:lumMod val="95000"/>
                        </a:schemeClr>
                      </a:solidFill>
                      <a:prstDash val="solid"/>
                      <a:round/>
                      <a:headEnd type="none" w="med" len="med"/>
                      <a:tailEnd type="none" w="med" len="med"/>
                    </a:lnL>
                    <a:lnR w="76200" cap="flat" cmpd="sng" algn="ctr">
                      <a:solidFill>
                        <a:schemeClr val="tx2">
                          <a:lumMod val="95000"/>
                        </a:schemeClr>
                      </a:solidFill>
                      <a:prstDash val="solid"/>
                      <a:round/>
                      <a:headEnd type="none" w="med" len="med"/>
                      <a:tailEnd type="none" w="med" len="med"/>
                    </a:lnR>
                    <a:lnT w="76200" cap="flat" cmpd="sng" algn="ctr">
                      <a:solidFill>
                        <a:schemeClr val="tx2">
                          <a:lumMod val="95000"/>
                        </a:schemeClr>
                      </a:solidFill>
                      <a:prstDash val="solid"/>
                      <a:round/>
                      <a:headEnd type="none" w="med" len="med"/>
                      <a:tailEnd type="none" w="med" len="med"/>
                    </a:lnT>
                    <a:solidFill>
                      <a:schemeClr val="bg2">
                        <a:alpha val="25000"/>
                      </a:schemeClr>
                    </a:solidFill>
                  </a:tcPr>
                </a:tc>
                <a:tc>
                  <a:txBody>
                    <a:bodyPr/>
                    <a:lstStyle/>
                    <a:p>
                      <a:pPr algn="ctr"/>
                      <a:r>
                        <a:rPr lang="en-GB" sz="1800" b="1" dirty="0">
                          <a:solidFill>
                            <a:schemeClr val="accent3">
                              <a:lumMod val="50000"/>
                            </a:schemeClr>
                          </a:solidFill>
                        </a:rPr>
                        <a:t>Commitment to return cash to shareholders in line with dividend policy</a:t>
                      </a:r>
                    </a:p>
                  </a:txBody>
                  <a:tcPr anchor="ctr">
                    <a:lnL w="76200" cap="flat" cmpd="sng" algn="ctr">
                      <a:solidFill>
                        <a:schemeClr val="tx2">
                          <a:lumMod val="95000"/>
                        </a:schemeClr>
                      </a:solidFill>
                      <a:prstDash val="solid"/>
                      <a:round/>
                      <a:headEnd type="none" w="med" len="med"/>
                      <a:tailEnd type="none" w="med" len="med"/>
                    </a:lnL>
                    <a:lnT w="76200" cap="flat" cmpd="sng" algn="ctr">
                      <a:solidFill>
                        <a:schemeClr val="tx2">
                          <a:lumMod val="95000"/>
                        </a:schemeClr>
                      </a:solidFill>
                      <a:prstDash val="solid"/>
                      <a:round/>
                      <a:headEnd type="none" w="med" len="med"/>
                      <a:tailEnd type="none" w="med" len="med"/>
                    </a:lnT>
                    <a:solidFill>
                      <a:schemeClr val="bg2">
                        <a:alpha val="25000"/>
                      </a:schemeClr>
                    </a:solidFill>
                  </a:tcPr>
                </a:tc>
                <a:extLst>
                  <a:ext uri="{0D108BD9-81ED-4DB2-BD59-A6C34878D82A}">
                    <a16:rowId xmlns:a16="http://schemas.microsoft.com/office/drawing/2014/main" val="2114329045"/>
                  </a:ext>
                </a:extLst>
              </a:tr>
            </a:tbl>
          </a:graphicData>
        </a:graphic>
      </p:graphicFrame>
    </p:spTree>
    <p:extLst>
      <p:ext uri="{BB962C8B-B14F-4D97-AF65-F5344CB8AC3E}">
        <p14:creationId xmlns:p14="http://schemas.microsoft.com/office/powerpoint/2010/main" val="407740933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Father and daughter in kitchen">
            <a:extLst>
              <a:ext uri="{FF2B5EF4-FFF2-40B4-BE49-F238E27FC236}">
                <a16:creationId xmlns:a16="http://schemas.microsoft.com/office/drawing/2014/main" id="{98D702BD-ACB5-1C55-1CBD-2988FE729A64}"/>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5766" b="5766"/>
          <a:stretch/>
        </p:blipFill>
        <p:spPr>
          <a:xfrm>
            <a:off x="0" y="10"/>
            <a:ext cx="12191980" cy="6857990"/>
          </a:xfrm>
          <a:noFill/>
        </p:spPr>
      </p:pic>
      <p:sp>
        <p:nvSpPr>
          <p:cNvPr id="8" name="Slide Number Placeholder 7" hidden="1">
            <a:extLst>
              <a:ext uri="{FF2B5EF4-FFF2-40B4-BE49-F238E27FC236}">
                <a16:creationId xmlns:a16="http://schemas.microsoft.com/office/drawing/2014/main" id="{9811DBBE-827A-6DA2-67EE-7E5973D8A335}"/>
              </a:ext>
            </a:extLst>
          </p:cNvPr>
          <p:cNvSpPr>
            <a:spLocks noGrp="1"/>
          </p:cNvSpPr>
          <p:nvPr>
            <p:ph type="sldNum" sz="quarter" idx="12"/>
          </p:nvPr>
        </p:nvSpPr>
        <p:spPr/>
        <p:txBody>
          <a:bodyPr/>
          <a:lstStyle/>
          <a:p>
            <a:pPr>
              <a:spcAft>
                <a:spcPts val="600"/>
              </a:spcAft>
            </a:pPr>
            <a:fld id="{B2C1A48D-FC65-4C77-B643-8FC0EBC0D9C2}" type="slidenum">
              <a:rPr lang="en-GB" noProof="0" smtClean="0"/>
              <a:pPr>
                <a:spcAft>
                  <a:spcPts val="600"/>
                </a:spcAft>
              </a:pPr>
              <a:t>16</a:t>
            </a:fld>
            <a:endParaRPr lang="en-GB" noProof="0"/>
          </a:p>
        </p:txBody>
      </p:sp>
      <p:sp>
        <p:nvSpPr>
          <p:cNvPr id="15" name="Teardrop 14">
            <a:extLst>
              <a:ext uri="{FF2B5EF4-FFF2-40B4-BE49-F238E27FC236}">
                <a16:creationId xmlns:a16="http://schemas.microsoft.com/office/drawing/2014/main" id="{F7A25BB7-316F-118D-DC12-3239E119E717}"/>
              </a:ext>
            </a:extLst>
          </p:cNvPr>
          <p:cNvSpPr/>
          <p:nvPr/>
        </p:nvSpPr>
        <p:spPr>
          <a:xfrm>
            <a:off x="407368" y="476672"/>
            <a:ext cx="6336704" cy="5904656"/>
          </a:xfrm>
          <a:prstGeom prst="teardrop">
            <a:avLst/>
          </a:prstGeom>
          <a:solidFill>
            <a:schemeClr val="bg2">
              <a:lumMod val="20000"/>
              <a:lumOff val="80000"/>
              <a:alpha val="42000"/>
            </a:schemeClr>
          </a:solidFill>
          <a:ln w="361950">
            <a:solidFill>
              <a:schemeClr val="bg2">
                <a:lumMod val="40000"/>
                <a:lumOff val="60000"/>
                <a:alpha val="5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ABDC525-FEFD-E74C-CBBF-363A97BBFBC4}"/>
              </a:ext>
            </a:extLst>
          </p:cNvPr>
          <p:cNvSpPr txBox="1"/>
          <p:nvPr/>
        </p:nvSpPr>
        <p:spPr>
          <a:xfrm>
            <a:off x="1055440" y="2492896"/>
            <a:ext cx="5040560" cy="1862048"/>
          </a:xfrm>
          <a:prstGeom prst="rect">
            <a:avLst/>
          </a:prstGeom>
          <a:noFill/>
        </p:spPr>
        <p:txBody>
          <a:bodyPr wrap="square" rtlCol="0">
            <a:spAutoFit/>
          </a:bodyPr>
          <a:lstStyle/>
          <a:p>
            <a:r>
              <a:rPr lang="en-GB" sz="11500" dirty="0">
                <a:solidFill>
                  <a:schemeClr val="accent3">
                    <a:lumMod val="50000"/>
                  </a:schemeClr>
                </a:solidFill>
              </a:rPr>
              <a:t>Outlook</a:t>
            </a:r>
          </a:p>
        </p:txBody>
      </p:sp>
    </p:spTree>
    <p:extLst>
      <p:ext uri="{BB962C8B-B14F-4D97-AF65-F5344CB8AC3E}">
        <p14:creationId xmlns:p14="http://schemas.microsoft.com/office/powerpoint/2010/main" val="298570608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A163937-43E0-1D56-E817-387674AFC093}"/>
              </a:ext>
            </a:extLst>
          </p:cNvPr>
          <p:cNvSpPr/>
          <p:nvPr/>
        </p:nvSpPr>
        <p:spPr>
          <a:xfrm>
            <a:off x="978411" y="3769033"/>
            <a:ext cx="10239189" cy="2337238"/>
          </a:xfrm>
          <a:prstGeom prst="rect">
            <a:avLst/>
          </a:prstGeom>
          <a:solidFill>
            <a:schemeClr val="accent3">
              <a:alpha val="2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Courier New" panose="02070309020205020404" pitchFamily="49" charset="0"/>
              <a:buChar char="o"/>
            </a:pPr>
            <a:endParaRPr lang="en-GB" sz="2000" dirty="0">
              <a:solidFill>
                <a:srgbClr val="FF0000"/>
              </a:solidFill>
            </a:endParaRPr>
          </a:p>
        </p:txBody>
      </p:sp>
      <p:sp>
        <p:nvSpPr>
          <p:cNvPr id="11" name="Rectangle 10">
            <a:extLst>
              <a:ext uri="{FF2B5EF4-FFF2-40B4-BE49-F238E27FC236}">
                <a16:creationId xmlns:a16="http://schemas.microsoft.com/office/drawing/2014/main" id="{5824976C-19F4-6B18-16A3-9604575500D0}"/>
              </a:ext>
            </a:extLst>
          </p:cNvPr>
          <p:cNvSpPr/>
          <p:nvPr/>
        </p:nvSpPr>
        <p:spPr>
          <a:xfrm>
            <a:off x="1000475" y="1399430"/>
            <a:ext cx="10239189" cy="2337238"/>
          </a:xfrm>
          <a:prstGeom prst="rect">
            <a:avLst/>
          </a:prstGeom>
          <a:solidFill>
            <a:schemeClr val="accent2">
              <a:alpha val="2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Courier New" panose="02070309020205020404" pitchFamily="49" charset="0"/>
              <a:buChar char="o"/>
            </a:pPr>
            <a:endParaRPr lang="en-GB" sz="2000" dirty="0">
              <a:solidFill>
                <a:srgbClr val="FF0000"/>
              </a:solidFill>
            </a:endParaRPr>
          </a:p>
        </p:txBody>
      </p:sp>
      <p:pic>
        <p:nvPicPr>
          <p:cNvPr id="37" name="Content Placeholder 36" descr="Citrus fruit spread on yellow background">
            <a:extLst>
              <a:ext uri="{FF2B5EF4-FFF2-40B4-BE49-F238E27FC236}">
                <a16:creationId xmlns:a16="http://schemas.microsoft.com/office/drawing/2014/main" id="{BCCAED88-D450-CC51-00CB-C878ED5FD744}"/>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000475" y="1412875"/>
            <a:ext cx="3120326" cy="4679950"/>
          </a:xfrm>
        </p:spPr>
      </p:pic>
      <p:sp>
        <p:nvSpPr>
          <p:cNvPr id="21" name="Title 20">
            <a:extLst>
              <a:ext uri="{FF2B5EF4-FFF2-40B4-BE49-F238E27FC236}">
                <a16:creationId xmlns:a16="http://schemas.microsoft.com/office/drawing/2014/main" id="{9FA7203B-D3DE-4CBA-EF0A-EC7CB64F8609}"/>
              </a:ext>
            </a:extLst>
          </p:cNvPr>
          <p:cNvSpPr>
            <a:spLocks noGrp="1"/>
          </p:cNvSpPr>
          <p:nvPr>
            <p:ph type="title"/>
          </p:nvPr>
        </p:nvSpPr>
        <p:spPr/>
        <p:txBody>
          <a:bodyPr/>
          <a:lstStyle/>
          <a:p>
            <a:r>
              <a:rPr lang="en-GB" dirty="0"/>
              <a:t>Outlook</a:t>
            </a:r>
          </a:p>
        </p:txBody>
      </p:sp>
      <p:sp>
        <p:nvSpPr>
          <p:cNvPr id="5" name="Slide Number Placeholder 4">
            <a:extLst>
              <a:ext uri="{FF2B5EF4-FFF2-40B4-BE49-F238E27FC236}">
                <a16:creationId xmlns:a16="http://schemas.microsoft.com/office/drawing/2014/main" id="{343D47CF-265D-32BC-B2CD-03336B3658B0}"/>
              </a:ext>
            </a:extLst>
          </p:cNvPr>
          <p:cNvSpPr>
            <a:spLocks noGrp="1"/>
          </p:cNvSpPr>
          <p:nvPr>
            <p:ph type="sldNum" sz="quarter" idx="12"/>
          </p:nvPr>
        </p:nvSpPr>
        <p:spPr/>
        <p:txBody>
          <a:bodyPr/>
          <a:lstStyle/>
          <a:p>
            <a:fld id="{B2C1A48D-FC65-4C77-B643-8FC0EBC0D9C2}" type="slidenum">
              <a:rPr lang="en-GB" noProof="0" smtClean="0"/>
              <a:t>17</a:t>
            </a:fld>
            <a:endParaRPr lang="en-GB" noProof="0" dirty="0"/>
          </a:p>
        </p:txBody>
      </p:sp>
      <p:grpSp>
        <p:nvGrpSpPr>
          <p:cNvPr id="26" name="Group 25">
            <a:extLst>
              <a:ext uri="{FF2B5EF4-FFF2-40B4-BE49-F238E27FC236}">
                <a16:creationId xmlns:a16="http://schemas.microsoft.com/office/drawing/2014/main" id="{60815C30-99BA-E083-D16E-757E25C5E600}"/>
              </a:ext>
            </a:extLst>
          </p:cNvPr>
          <p:cNvGrpSpPr/>
          <p:nvPr/>
        </p:nvGrpSpPr>
        <p:grpSpPr>
          <a:xfrm>
            <a:off x="2968673" y="1421829"/>
            <a:ext cx="2304256" cy="2304256"/>
            <a:chOff x="1127448" y="1523810"/>
            <a:chExt cx="2304256" cy="2304256"/>
          </a:xfrm>
          <a:solidFill>
            <a:srgbClr val="FFC000">
              <a:alpha val="34000"/>
            </a:srgbClr>
          </a:solidFill>
        </p:grpSpPr>
        <p:sp>
          <p:nvSpPr>
            <p:cNvPr id="6" name="Oval 5">
              <a:extLst>
                <a:ext uri="{FF2B5EF4-FFF2-40B4-BE49-F238E27FC236}">
                  <a16:creationId xmlns:a16="http://schemas.microsoft.com/office/drawing/2014/main" id="{0F775B4D-CEC2-DA6C-A072-0B4E645DA4B6}"/>
                </a:ext>
              </a:extLst>
            </p:cNvPr>
            <p:cNvSpPr/>
            <p:nvPr/>
          </p:nvSpPr>
          <p:spPr>
            <a:xfrm>
              <a:off x="1127448" y="1523810"/>
              <a:ext cx="2304256" cy="2304256"/>
            </a:xfrm>
            <a:prstGeom prst="ellipse">
              <a:avLst/>
            </a:prstGeom>
            <a:grpFill/>
            <a:ln w="57150">
              <a:solidFill>
                <a:schemeClr val="bg1"/>
              </a:solidFill>
              <a:extLst>
                <a:ext uri="{C807C97D-BFC1-408E-A445-0C87EB9F89A2}">
                  <ask:lineSketchStyleProps xmlns:ask="http://schemas.microsoft.com/office/drawing/2018/sketchyshapes" sd="1219033472">
                    <a:custGeom>
                      <a:avLst/>
                      <a:gdLst>
                        <a:gd name="connsiteX0" fmla="*/ 0 w 2304256"/>
                        <a:gd name="connsiteY0" fmla="*/ 1152128 h 2304256"/>
                        <a:gd name="connsiteX1" fmla="*/ 1152128 w 2304256"/>
                        <a:gd name="connsiteY1" fmla="*/ 0 h 2304256"/>
                        <a:gd name="connsiteX2" fmla="*/ 2304256 w 2304256"/>
                        <a:gd name="connsiteY2" fmla="*/ 1152128 h 2304256"/>
                        <a:gd name="connsiteX3" fmla="*/ 1152128 w 2304256"/>
                        <a:gd name="connsiteY3" fmla="*/ 2304256 h 2304256"/>
                        <a:gd name="connsiteX4" fmla="*/ 0 w 2304256"/>
                        <a:gd name="connsiteY4" fmla="*/ 1152128 h 2304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4256" h="2304256" fill="none" extrusionOk="0">
                          <a:moveTo>
                            <a:pt x="0" y="1152128"/>
                          </a:moveTo>
                          <a:cubicBezTo>
                            <a:pt x="112087" y="529122"/>
                            <a:pt x="538572" y="-46813"/>
                            <a:pt x="1152128" y="0"/>
                          </a:cubicBezTo>
                          <a:cubicBezTo>
                            <a:pt x="1713660" y="-11450"/>
                            <a:pt x="2271115" y="547027"/>
                            <a:pt x="2304256" y="1152128"/>
                          </a:cubicBezTo>
                          <a:cubicBezTo>
                            <a:pt x="2289976" y="1652248"/>
                            <a:pt x="1698745" y="2428894"/>
                            <a:pt x="1152128" y="2304256"/>
                          </a:cubicBezTo>
                          <a:cubicBezTo>
                            <a:pt x="588515" y="2344951"/>
                            <a:pt x="20597" y="1793383"/>
                            <a:pt x="0" y="1152128"/>
                          </a:cubicBezTo>
                          <a:close/>
                        </a:path>
                        <a:path w="2304256" h="2304256" stroke="0" extrusionOk="0">
                          <a:moveTo>
                            <a:pt x="0" y="1152128"/>
                          </a:moveTo>
                          <a:cubicBezTo>
                            <a:pt x="-95212" y="457096"/>
                            <a:pt x="499953" y="5957"/>
                            <a:pt x="1152128" y="0"/>
                          </a:cubicBezTo>
                          <a:cubicBezTo>
                            <a:pt x="1907819" y="25134"/>
                            <a:pt x="2211321" y="518780"/>
                            <a:pt x="2304256" y="1152128"/>
                          </a:cubicBezTo>
                          <a:cubicBezTo>
                            <a:pt x="2223118" y="1867666"/>
                            <a:pt x="1776519" y="2370099"/>
                            <a:pt x="1152128" y="2304256"/>
                          </a:cubicBezTo>
                          <a:cubicBezTo>
                            <a:pt x="415850" y="2249558"/>
                            <a:pt x="55631" y="1815012"/>
                            <a:pt x="0" y="1152128"/>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CA0DEF8B-1E56-275F-ECB7-392E2C0E3699}"/>
                </a:ext>
              </a:extLst>
            </p:cNvPr>
            <p:cNvSpPr txBox="1"/>
            <p:nvPr/>
          </p:nvSpPr>
          <p:spPr>
            <a:xfrm>
              <a:off x="1307468" y="2198884"/>
              <a:ext cx="1944216" cy="954107"/>
            </a:xfrm>
            <a:prstGeom prst="rect">
              <a:avLst/>
            </a:prstGeom>
            <a:noFill/>
            <a:ln>
              <a:noFill/>
            </a:ln>
          </p:spPr>
          <p:txBody>
            <a:bodyPr wrap="square" rtlCol="0">
              <a:spAutoFit/>
            </a:bodyPr>
            <a:lstStyle/>
            <a:p>
              <a:pPr algn="ctr"/>
              <a:r>
                <a:rPr lang="en-GB" sz="2800" b="1" dirty="0">
                  <a:solidFill>
                    <a:schemeClr val="accent3">
                      <a:lumMod val="50000"/>
                    </a:schemeClr>
                  </a:solidFill>
                </a:rPr>
                <a:t>Full year</a:t>
              </a:r>
            </a:p>
            <a:p>
              <a:pPr algn="ctr"/>
              <a:r>
                <a:rPr lang="en-GB" sz="2800" b="1" dirty="0">
                  <a:solidFill>
                    <a:schemeClr val="accent3">
                      <a:lumMod val="50000"/>
                    </a:schemeClr>
                  </a:solidFill>
                </a:rPr>
                <a:t>2023-2024</a:t>
              </a:r>
            </a:p>
          </p:txBody>
        </p:sp>
      </p:grpSp>
      <p:grpSp>
        <p:nvGrpSpPr>
          <p:cNvPr id="27" name="Group 26">
            <a:extLst>
              <a:ext uri="{FF2B5EF4-FFF2-40B4-BE49-F238E27FC236}">
                <a16:creationId xmlns:a16="http://schemas.microsoft.com/office/drawing/2014/main" id="{A70B4E93-8547-55DD-FADF-852487D0941A}"/>
              </a:ext>
            </a:extLst>
          </p:cNvPr>
          <p:cNvGrpSpPr/>
          <p:nvPr/>
        </p:nvGrpSpPr>
        <p:grpSpPr>
          <a:xfrm>
            <a:off x="2968673" y="3767321"/>
            <a:ext cx="2304256" cy="2304256"/>
            <a:chOff x="1132397" y="4037434"/>
            <a:chExt cx="2304256" cy="2304256"/>
          </a:xfrm>
        </p:grpSpPr>
        <p:sp>
          <p:nvSpPr>
            <p:cNvPr id="7" name="Oval 6">
              <a:extLst>
                <a:ext uri="{FF2B5EF4-FFF2-40B4-BE49-F238E27FC236}">
                  <a16:creationId xmlns:a16="http://schemas.microsoft.com/office/drawing/2014/main" id="{6490381A-153C-991C-B438-AEBF7C926A99}"/>
                </a:ext>
              </a:extLst>
            </p:cNvPr>
            <p:cNvSpPr/>
            <p:nvPr/>
          </p:nvSpPr>
          <p:spPr>
            <a:xfrm>
              <a:off x="1132397" y="4037434"/>
              <a:ext cx="2304256" cy="2304256"/>
            </a:xfrm>
            <a:prstGeom prst="ellipse">
              <a:avLst/>
            </a:prstGeom>
            <a:solidFill>
              <a:srgbClr val="FFC000">
                <a:alpha val="68000"/>
              </a:srgbClr>
            </a:solidFill>
            <a:ln w="57150">
              <a:solidFill>
                <a:schemeClr val="bg1"/>
              </a:solidFill>
              <a:extLst>
                <a:ext uri="{C807C97D-BFC1-408E-A445-0C87EB9F89A2}">
                  <ask:lineSketchStyleProps xmlns:ask="http://schemas.microsoft.com/office/drawing/2018/sketchyshapes" sd="1219033472">
                    <a:custGeom>
                      <a:avLst/>
                      <a:gdLst>
                        <a:gd name="connsiteX0" fmla="*/ 0 w 2304256"/>
                        <a:gd name="connsiteY0" fmla="*/ 1152128 h 2304256"/>
                        <a:gd name="connsiteX1" fmla="*/ 1152128 w 2304256"/>
                        <a:gd name="connsiteY1" fmla="*/ 0 h 2304256"/>
                        <a:gd name="connsiteX2" fmla="*/ 2304256 w 2304256"/>
                        <a:gd name="connsiteY2" fmla="*/ 1152128 h 2304256"/>
                        <a:gd name="connsiteX3" fmla="*/ 1152128 w 2304256"/>
                        <a:gd name="connsiteY3" fmla="*/ 2304256 h 2304256"/>
                        <a:gd name="connsiteX4" fmla="*/ 0 w 2304256"/>
                        <a:gd name="connsiteY4" fmla="*/ 1152128 h 2304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4256" h="2304256" fill="none" extrusionOk="0">
                          <a:moveTo>
                            <a:pt x="0" y="1152128"/>
                          </a:moveTo>
                          <a:cubicBezTo>
                            <a:pt x="112087" y="529122"/>
                            <a:pt x="538572" y="-46813"/>
                            <a:pt x="1152128" y="0"/>
                          </a:cubicBezTo>
                          <a:cubicBezTo>
                            <a:pt x="1713660" y="-11450"/>
                            <a:pt x="2271115" y="547027"/>
                            <a:pt x="2304256" y="1152128"/>
                          </a:cubicBezTo>
                          <a:cubicBezTo>
                            <a:pt x="2289976" y="1652248"/>
                            <a:pt x="1698745" y="2428894"/>
                            <a:pt x="1152128" y="2304256"/>
                          </a:cubicBezTo>
                          <a:cubicBezTo>
                            <a:pt x="588515" y="2344951"/>
                            <a:pt x="20597" y="1793383"/>
                            <a:pt x="0" y="1152128"/>
                          </a:cubicBezTo>
                          <a:close/>
                        </a:path>
                        <a:path w="2304256" h="2304256" stroke="0" extrusionOk="0">
                          <a:moveTo>
                            <a:pt x="0" y="1152128"/>
                          </a:moveTo>
                          <a:cubicBezTo>
                            <a:pt x="-95212" y="457096"/>
                            <a:pt x="499953" y="5957"/>
                            <a:pt x="1152128" y="0"/>
                          </a:cubicBezTo>
                          <a:cubicBezTo>
                            <a:pt x="1907819" y="25134"/>
                            <a:pt x="2211321" y="518780"/>
                            <a:pt x="2304256" y="1152128"/>
                          </a:cubicBezTo>
                          <a:cubicBezTo>
                            <a:pt x="2223118" y="1867666"/>
                            <a:pt x="1776519" y="2370099"/>
                            <a:pt x="1152128" y="2304256"/>
                          </a:cubicBezTo>
                          <a:cubicBezTo>
                            <a:pt x="415850" y="2249558"/>
                            <a:pt x="55631" y="1815012"/>
                            <a:pt x="0" y="1152128"/>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160AB4C-8400-33C1-7CBF-23651E11798E}"/>
                </a:ext>
              </a:extLst>
            </p:cNvPr>
            <p:cNvSpPr txBox="1"/>
            <p:nvPr/>
          </p:nvSpPr>
          <p:spPr>
            <a:xfrm>
              <a:off x="1307468" y="4712508"/>
              <a:ext cx="1944216" cy="954107"/>
            </a:xfrm>
            <a:prstGeom prst="rect">
              <a:avLst/>
            </a:prstGeom>
            <a:noFill/>
            <a:ln>
              <a:noFill/>
            </a:ln>
          </p:spPr>
          <p:txBody>
            <a:bodyPr wrap="square" rtlCol="0">
              <a:spAutoFit/>
            </a:bodyPr>
            <a:lstStyle/>
            <a:p>
              <a:pPr algn="ctr"/>
              <a:r>
                <a:rPr lang="en-GB" sz="2800" b="1" dirty="0">
                  <a:solidFill>
                    <a:schemeClr val="accent3">
                      <a:lumMod val="50000"/>
                    </a:schemeClr>
                  </a:solidFill>
                </a:rPr>
                <a:t>Ambition</a:t>
              </a:r>
            </a:p>
            <a:p>
              <a:pPr algn="ctr"/>
              <a:r>
                <a:rPr lang="en-GB" sz="2800" b="1" dirty="0">
                  <a:solidFill>
                    <a:schemeClr val="accent3">
                      <a:lumMod val="50000"/>
                    </a:schemeClr>
                  </a:solidFill>
                </a:rPr>
                <a:t>2025-2026</a:t>
              </a:r>
            </a:p>
          </p:txBody>
        </p:sp>
      </p:grpSp>
      <p:sp>
        <p:nvSpPr>
          <p:cNvPr id="38" name="TextBox 37">
            <a:extLst>
              <a:ext uri="{FF2B5EF4-FFF2-40B4-BE49-F238E27FC236}">
                <a16:creationId xmlns:a16="http://schemas.microsoft.com/office/drawing/2014/main" id="{95FE968A-B803-8AC8-BA29-9FB188A20AC7}"/>
              </a:ext>
            </a:extLst>
          </p:cNvPr>
          <p:cNvSpPr txBox="1"/>
          <p:nvPr/>
        </p:nvSpPr>
        <p:spPr>
          <a:xfrm>
            <a:off x="5448000" y="4011507"/>
            <a:ext cx="5681705" cy="1569660"/>
          </a:xfrm>
          <a:prstGeom prst="rect">
            <a:avLst/>
          </a:prstGeom>
          <a:noFill/>
        </p:spPr>
        <p:txBody>
          <a:bodyPr wrap="square" rtlCol="0">
            <a:spAutoFit/>
          </a:bodyPr>
          <a:lstStyle/>
          <a:p>
            <a:pPr marL="285750" indent="-285750">
              <a:buFont typeface="Courier New" panose="02070309020205020404" pitchFamily="49" charset="0"/>
              <a:buChar char="o"/>
            </a:pPr>
            <a:r>
              <a:rPr lang="en-GB" sz="3200" dirty="0">
                <a:solidFill>
                  <a:schemeClr val="accent3">
                    <a:lumMod val="50000"/>
                  </a:schemeClr>
                </a:solidFill>
              </a:rPr>
              <a:t>Net Sales: ~ </a:t>
            </a:r>
            <a:r>
              <a:rPr lang="en-GB" sz="3200" b="1" dirty="0">
                <a:solidFill>
                  <a:schemeClr val="accent3">
                    <a:lumMod val="50000"/>
                  </a:schemeClr>
                </a:solidFill>
              </a:rPr>
              <a:t>€ 5 400m</a:t>
            </a:r>
          </a:p>
          <a:p>
            <a:pPr marL="285750" indent="-285750">
              <a:buFont typeface="Courier New" panose="02070309020205020404" pitchFamily="49" charset="0"/>
              <a:buChar char="o"/>
            </a:pPr>
            <a:r>
              <a:rPr lang="en-GB" sz="3200" dirty="0">
                <a:solidFill>
                  <a:schemeClr val="accent3">
                    <a:lumMod val="50000"/>
                  </a:schemeClr>
                </a:solidFill>
              </a:rPr>
              <a:t>Adjusted EBITDA: </a:t>
            </a:r>
            <a:r>
              <a:rPr lang="en-GB" sz="3200" b="1" dirty="0">
                <a:solidFill>
                  <a:schemeClr val="accent3">
                    <a:lumMod val="50000"/>
                  </a:schemeClr>
                </a:solidFill>
              </a:rPr>
              <a:t>between € 200 and 210m</a:t>
            </a:r>
          </a:p>
        </p:txBody>
      </p:sp>
      <p:sp>
        <p:nvSpPr>
          <p:cNvPr id="39" name="TextBox 38">
            <a:extLst>
              <a:ext uri="{FF2B5EF4-FFF2-40B4-BE49-F238E27FC236}">
                <a16:creationId xmlns:a16="http://schemas.microsoft.com/office/drawing/2014/main" id="{E6DE0148-82DD-2191-E970-A95E78D01409}"/>
              </a:ext>
            </a:extLst>
          </p:cNvPr>
          <p:cNvSpPr txBox="1"/>
          <p:nvPr/>
        </p:nvSpPr>
        <p:spPr>
          <a:xfrm>
            <a:off x="5452948" y="1772816"/>
            <a:ext cx="5676757" cy="1569660"/>
          </a:xfrm>
          <a:prstGeom prst="rect">
            <a:avLst/>
          </a:prstGeom>
          <a:noFill/>
        </p:spPr>
        <p:txBody>
          <a:bodyPr wrap="square" rtlCol="0">
            <a:spAutoFit/>
          </a:bodyPr>
          <a:lstStyle/>
          <a:p>
            <a:pPr marL="285750" indent="-285750">
              <a:buFont typeface="Courier New" panose="02070309020205020404" pitchFamily="49" charset="0"/>
              <a:buChar char="o"/>
            </a:pPr>
            <a:r>
              <a:rPr lang="en-GB" sz="3200" dirty="0">
                <a:solidFill>
                  <a:schemeClr val="accent3">
                    <a:lumMod val="50000"/>
                  </a:schemeClr>
                </a:solidFill>
              </a:rPr>
              <a:t>Net Sales: ~ </a:t>
            </a:r>
            <a:r>
              <a:rPr lang="en-GB" sz="3200" b="1" dirty="0">
                <a:solidFill>
                  <a:schemeClr val="accent3">
                    <a:lumMod val="50000"/>
                  </a:schemeClr>
                </a:solidFill>
              </a:rPr>
              <a:t>€ 4 900m</a:t>
            </a:r>
          </a:p>
          <a:p>
            <a:pPr marL="285750" indent="-285750">
              <a:buFont typeface="Courier New" panose="02070309020205020404" pitchFamily="49" charset="0"/>
              <a:buChar char="o"/>
            </a:pPr>
            <a:r>
              <a:rPr lang="en-GB" sz="3200" dirty="0">
                <a:solidFill>
                  <a:schemeClr val="accent3">
                    <a:lumMod val="50000"/>
                  </a:schemeClr>
                </a:solidFill>
              </a:rPr>
              <a:t>Adjusted EBITDA: between </a:t>
            </a:r>
            <a:r>
              <a:rPr lang="en-GB" sz="3200" b="1" dirty="0">
                <a:solidFill>
                  <a:schemeClr val="accent3">
                    <a:lumMod val="50000"/>
                  </a:schemeClr>
                </a:solidFill>
              </a:rPr>
              <a:t>€ 175 and 180m</a:t>
            </a:r>
          </a:p>
        </p:txBody>
      </p:sp>
    </p:spTree>
    <p:extLst>
      <p:ext uri="{BB962C8B-B14F-4D97-AF65-F5344CB8AC3E}">
        <p14:creationId xmlns:p14="http://schemas.microsoft.com/office/powerpoint/2010/main" val="386213037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Vegetables on baking pan">
            <a:extLst>
              <a:ext uri="{FF2B5EF4-FFF2-40B4-BE49-F238E27FC236}">
                <a16:creationId xmlns:a16="http://schemas.microsoft.com/office/drawing/2014/main" id="{98D702BD-ACB5-1C55-1CBD-2988FE729A64}"/>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7812" b="7812"/>
          <a:stretch/>
        </p:blipFill>
        <p:spPr>
          <a:xfrm>
            <a:off x="0" y="10"/>
            <a:ext cx="12191980" cy="6857990"/>
          </a:xfrm>
          <a:noFill/>
        </p:spPr>
      </p:pic>
      <p:sp>
        <p:nvSpPr>
          <p:cNvPr id="8" name="Slide Number Placeholder 7" hidden="1">
            <a:extLst>
              <a:ext uri="{FF2B5EF4-FFF2-40B4-BE49-F238E27FC236}">
                <a16:creationId xmlns:a16="http://schemas.microsoft.com/office/drawing/2014/main" id="{9811DBBE-827A-6DA2-67EE-7E5973D8A335}"/>
              </a:ext>
            </a:extLst>
          </p:cNvPr>
          <p:cNvSpPr>
            <a:spLocks noGrp="1"/>
          </p:cNvSpPr>
          <p:nvPr>
            <p:ph type="sldNum" sz="quarter" idx="12"/>
          </p:nvPr>
        </p:nvSpPr>
        <p:spPr/>
        <p:txBody>
          <a:bodyPr/>
          <a:lstStyle/>
          <a:p>
            <a:pPr>
              <a:spcAft>
                <a:spcPts val="600"/>
              </a:spcAft>
            </a:pPr>
            <a:fld id="{B2C1A48D-FC65-4C77-B643-8FC0EBC0D9C2}" type="slidenum">
              <a:rPr lang="en-GB" noProof="0" smtClean="0"/>
              <a:pPr>
                <a:spcAft>
                  <a:spcPts val="600"/>
                </a:spcAft>
              </a:pPr>
              <a:t>18</a:t>
            </a:fld>
            <a:endParaRPr lang="en-GB" noProof="0"/>
          </a:p>
        </p:txBody>
      </p:sp>
      <p:sp>
        <p:nvSpPr>
          <p:cNvPr id="15" name="Teardrop 14">
            <a:extLst>
              <a:ext uri="{FF2B5EF4-FFF2-40B4-BE49-F238E27FC236}">
                <a16:creationId xmlns:a16="http://schemas.microsoft.com/office/drawing/2014/main" id="{F7A25BB7-316F-118D-DC12-3239E119E717}"/>
              </a:ext>
            </a:extLst>
          </p:cNvPr>
          <p:cNvSpPr/>
          <p:nvPr/>
        </p:nvSpPr>
        <p:spPr>
          <a:xfrm>
            <a:off x="407368" y="476672"/>
            <a:ext cx="6336704" cy="5904656"/>
          </a:xfrm>
          <a:prstGeom prst="teardrop">
            <a:avLst/>
          </a:prstGeom>
          <a:solidFill>
            <a:schemeClr val="bg2">
              <a:lumMod val="20000"/>
              <a:lumOff val="80000"/>
              <a:alpha val="42000"/>
            </a:schemeClr>
          </a:solidFill>
          <a:ln w="361950">
            <a:solidFill>
              <a:schemeClr val="bg2">
                <a:lumMod val="40000"/>
                <a:lumOff val="60000"/>
                <a:alpha val="5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ABDC525-FEFD-E74C-CBBF-363A97BBFBC4}"/>
              </a:ext>
            </a:extLst>
          </p:cNvPr>
          <p:cNvSpPr txBox="1"/>
          <p:nvPr/>
        </p:nvSpPr>
        <p:spPr>
          <a:xfrm>
            <a:off x="1631504" y="2276872"/>
            <a:ext cx="4320480" cy="2215991"/>
          </a:xfrm>
          <a:prstGeom prst="rect">
            <a:avLst/>
          </a:prstGeom>
          <a:noFill/>
        </p:spPr>
        <p:txBody>
          <a:bodyPr wrap="square" rtlCol="0">
            <a:spAutoFit/>
          </a:bodyPr>
          <a:lstStyle/>
          <a:p>
            <a:r>
              <a:rPr lang="en-GB" sz="13800" dirty="0">
                <a:solidFill>
                  <a:schemeClr val="accent3">
                    <a:lumMod val="50000"/>
                  </a:schemeClr>
                </a:solidFill>
              </a:rPr>
              <a:t>Q&amp;A</a:t>
            </a:r>
          </a:p>
        </p:txBody>
      </p:sp>
    </p:spTree>
    <p:extLst>
      <p:ext uri="{BB962C8B-B14F-4D97-AF65-F5344CB8AC3E}">
        <p14:creationId xmlns:p14="http://schemas.microsoft.com/office/powerpoint/2010/main" val="361814137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4A997CF-D5E0-4C8E-B5FC-8FD3BFAC4CF5}"/>
              </a:ext>
            </a:extLst>
          </p:cNvPr>
          <p:cNvSpPr>
            <a:spLocks noGrp="1"/>
          </p:cNvSpPr>
          <p:nvPr>
            <p:ph sz="half" idx="1"/>
          </p:nvPr>
        </p:nvSpPr>
        <p:spPr/>
        <p:txBody>
          <a:bodyPr>
            <a:normAutofit fontScale="77500" lnSpcReduction="20000"/>
          </a:bodyPr>
          <a:lstStyle/>
          <a:p>
            <a:r>
              <a:rPr lang="nl-BE" sz="1400" b="1" dirty="0" err="1">
                <a:solidFill>
                  <a:schemeClr val="tx1">
                    <a:lumMod val="65000"/>
                    <a:lumOff val="35000"/>
                  </a:schemeClr>
                </a:solidFill>
              </a:rPr>
              <a:t>Notice</a:t>
            </a:r>
            <a:r>
              <a:rPr lang="nl-BE" sz="1400" b="1" dirty="0">
                <a:solidFill>
                  <a:schemeClr val="tx1">
                    <a:lumMod val="65000"/>
                    <a:lumOff val="35000"/>
                  </a:schemeClr>
                </a:solidFill>
              </a:rPr>
              <a:t>  </a:t>
            </a:r>
            <a:r>
              <a:rPr lang="nl-BE" sz="1400" b="1" dirty="0" err="1">
                <a:solidFill>
                  <a:schemeClr val="tx1">
                    <a:lumMod val="65000"/>
                    <a:lumOff val="35000"/>
                  </a:schemeClr>
                </a:solidFill>
              </a:rPr>
              <a:t>to</a:t>
            </a:r>
            <a:r>
              <a:rPr lang="nl-BE" sz="1400" b="1" dirty="0">
                <a:solidFill>
                  <a:schemeClr val="tx1">
                    <a:lumMod val="65000"/>
                    <a:lumOff val="35000"/>
                  </a:schemeClr>
                </a:solidFill>
              </a:rPr>
              <a:t> </a:t>
            </a:r>
            <a:r>
              <a:rPr lang="nl-BE" sz="1400" b="1" dirty="0" err="1">
                <a:solidFill>
                  <a:schemeClr val="tx1">
                    <a:lumMod val="65000"/>
                    <a:lumOff val="35000"/>
                  </a:schemeClr>
                </a:solidFill>
              </a:rPr>
              <a:t>and</a:t>
            </a:r>
            <a:r>
              <a:rPr lang="nl-BE" sz="1400" b="1" dirty="0">
                <a:solidFill>
                  <a:schemeClr val="tx1">
                    <a:lumMod val="65000"/>
                    <a:lumOff val="35000"/>
                  </a:schemeClr>
                </a:solidFill>
              </a:rPr>
              <a:t> </a:t>
            </a:r>
            <a:r>
              <a:rPr lang="nl-BE" sz="1400" b="1" dirty="0" err="1">
                <a:solidFill>
                  <a:schemeClr val="tx1">
                    <a:lumMod val="65000"/>
                    <a:lumOff val="35000"/>
                  </a:schemeClr>
                </a:solidFill>
              </a:rPr>
              <a:t>undertaking</a:t>
            </a:r>
            <a:r>
              <a:rPr lang="nl-BE" sz="1400" b="1" dirty="0">
                <a:solidFill>
                  <a:schemeClr val="tx1">
                    <a:lumMod val="65000"/>
                    <a:lumOff val="35000"/>
                  </a:schemeClr>
                </a:solidFill>
              </a:rPr>
              <a:t> </a:t>
            </a:r>
            <a:r>
              <a:rPr lang="nl-BE" sz="1400" b="1" dirty="0" err="1">
                <a:solidFill>
                  <a:schemeClr val="tx1">
                    <a:lumMod val="65000"/>
                    <a:lumOff val="35000"/>
                  </a:schemeClr>
                </a:solidFill>
              </a:rPr>
              <a:t>by</a:t>
            </a:r>
            <a:r>
              <a:rPr lang="nl-BE" sz="1400" b="1" dirty="0">
                <a:solidFill>
                  <a:schemeClr val="tx1">
                    <a:lumMod val="65000"/>
                    <a:lumOff val="35000"/>
                  </a:schemeClr>
                </a:solidFill>
              </a:rPr>
              <a:t> </a:t>
            </a:r>
            <a:r>
              <a:rPr lang="nl-BE" sz="1400" b="1" dirty="0" err="1">
                <a:solidFill>
                  <a:schemeClr val="tx1">
                    <a:lumMod val="65000"/>
                    <a:lumOff val="35000"/>
                  </a:schemeClr>
                </a:solidFill>
              </a:rPr>
              <a:t>Recipients</a:t>
            </a:r>
            <a:r>
              <a:rPr lang="nl-BE" sz="1400" b="1" dirty="0">
                <a:solidFill>
                  <a:schemeClr val="tx1">
                    <a:lumMod val="65000"/>
                    <a:lumOff val="35000"/>
                  </a:schemeClr>
                </a:solidFill>
              </a:rPr>
              <a:t> </a:t>
            </a:r>
          </a:p>
          <a:p>
            <a:r>
              <a:rPr lang="nl-BE" sz="1400" dirty="0" err="1">
                <a:solidFill>
                  <a:schemeClr val="tx1">
                    <a:lumMod val="65000"/>
                    <a:lumOff val="35000"/>
                  </a:schemeClr>
                </a:solidFill>
              </a:rPr>
              <a:t>This</a:t>
            </a:r>
            <a:r>
              <a:rPr lang="nl-BE" sz="1400" dirty="0">
                <a:solidFill>
                  <a:schemeClr val="tx1">
                    <a:lumMod val="65000"/>
                    <a:lumOff val="35000"/>
                  </a:schemeClr>
                </a:solidFill>
              </a:rPr>
              <a:t> </a:t>
            </a:r>
            <a:r>
              <a:rPr lang="nl-BE" sz="1400" dirty="0" err="1">
                <a:solidFill>
                  <a:schemeClr val="tx1">
                    <a:lumMod val="65000"/>
                    <a:lumOff val="35000"/>
                  </a:schemeClr>
                </a:solidFill>
              </a:rPr>
              <a:t>presentation</a:t>
            </a:r>
            <a:r>
              <a:rPr lang="nl-BE" sz="1400" dirty="0">
                <a:solidFill>
                  <a:schemeClr val="tx1">
                    <a:lumMod val="65000"/>
                    <a:lumOff val="35000"/>
                  </a:schemeClr>
                </a:solidFill>
              </a:rPr>
              <a:t> does </a:t>
            </a:r>
            <a:r>
              <a:rPr lang="nl-BE" sz="1400" dirty="0" err="1">
                <a:solidFill>
                  <a:schemeClr val="tx1">
                    <a:lumMod val="65000"/>
                    <a:lumOff val="35000"/>
                  </a:schemeClr>
                </a:solidFill>
              </a:rPr>
              <a:t>not</a:t>
            </a:r>
            <a:r>
              <a:rPr lang="nl-BE" sz="1400" dirty="0">
                <a:solidFill>
                  <a:schemeClr val="tx1">
                    <a:lumMod val="65000"/>
                    <a:lumOff val="35000"/>
                  </a:schemeClr>
                </a:solidFill>
              </a:rPr>
              <a:t> </a:t>
            </a:r>
            <a:r>
              <a:rPr lang="nl-BE" sz="1400" dirty="0" err="1">
                <a:solidFill>
                  <a:schemeClr val="tx1">
                    <a:lumMod val="65000"/>
                    <a:lumOff val="35000"/>
                  </a:schemeClr>
                </a:solidFill>
              </a:rPr>
              <a:t>purport</a:t>
            </a:r>
            <a:r>
              <a:rPr lang="nl-BE" sz="1400" dirty="0">
                <a:solidFill>
                  <a:schemeClr val="tx1">
                    <a:lumMod val="65000"/>
                    <a:lumOff val="35000"/>
                  </a:schemeClr>
                </a:solidFill>
              </a:rPr>
              <a:t> </a:t>
            </a:r>
            <a:r>
              <a:rPr lang="nl-BE" sz="1400" dirty="0" err="1">
                <a:solidFill>
                  <a:schemeClr val="tx1">
                    <a:lumMod val="65000"/>
                    <a:lumOff val="35000"/>
                  </a:schemeClr>
                </a:solidFill>
              </a:rPr>
              <a:t>to</a:t>
            </a:r>
            <a:r>
              <a:rPr lang="nl-BE" sz="1400" dirty="0">
                <a:solidFill>
                  <a:schemeClr val="tx1">
                    <a:lumMod val="65000"/>
                    <a:lumOff val="35000"/>
                  </a:schemeClr>
                </a:solidFill>
              </a:rPr>
              <a:t> </a:t>
            </a:r>
            <a:r>
              <a:rPr lang="nl-BE" sz="1400" dirty="0" err="1">
                <a:solidFill>
                  <a:schemeClr val="tx1">
                    <a:lumMod val="65000"/>
                    <a:lumOff val="35000"/>
                  </a:schemeClr>
                </a:solidFill>
              </a:rPr>
              <a:t>be</a:t>
            </a:r>
            <a:r>
              <a:rPr lang="nl-BE" sz="1400" dirty="0">
                <a:solidFill>
                  <a:schemeClr val="tx1">
                    <a:lumMod val="65000"/>
                    <a:lumOff val="35000"/>
                  </a:schemeClr>
                </a:solidFill>
              </a:rPr>
              <a:t> </a:t>
            </a:r>
            <a:r>
              <a:rPr lang="nl-BE" sz="1400" dirty="0" err="1">
                <a:solidFill>
                  <a:schemeClr val="tx1">
                    <a:lumMod val="65000"/>
                    <a:lumOff val="35000"/>
                  </a:schemeClr>
                </a:solidFill>
              </a:rPr>
              <a:t>all-inclusive</a:t>
            </a:r>
            <a:r>
              <a:rPr lang="nl-BE" sz="1400" dirty="0">
                <a:solidFill>
                  <a:schemeClr val="tx1">
                    <a:lumMod val="65000"/>
                    <a:lumOff val="35000"/>
                  </a:schemeClr>
                </a:solidFill>
              </a:rPr>
              <a:t> or </a:t>
            </a:r>
            <a:r>
              <a:rPr lang="nl-BE" sz="1400" dirty="0" err="1">
                <a:solidFill>
                  <a:schemeClr val="tx1">
                    <a:lumMod val="65000"/>
                    <a:lumOff val="35000"/>
                  </a:schemeClr>
                </a:solidFill>
              </a:rPr>
              <a:t>to</a:t>
            </a:r>
            <a:r>
              <a:rPr lang="nl-BE" sz="1400" dirty="0">
                <a:solidFill>
                  <a:schemeClr val="tx1">
                    <a:lumMod val="65000"/>
                    <a:lumOff val="35000"/>
                  </a:schemeClr>
                </a:solidFill>
              </a:rPr>
              <a:t> </a:t>
            </a:r>
            <a:r>
              <a:rPr lang="nl-BE" sz="1400" dirty="0" err="1">
                <a:solidFill>
                  <a:schemeClr val="tx1">
                    <a:lumMod val="65000"/>
                    <a:lumOff val="35000"/>
                  </a:schemeClr>
                </a:solidFill>
              </a:rPr>
              <a:t>contain</a:t>
            </a:r>
            <a:r>
              <a:rPr lang="nl-BE" sz="1400" dirty="0">
                <a:solidFill>
                  <a:schemeClr val="tx1">
                    <a:lumMod val="65000"/>
                    <a:lumOff val="35000"/>
                  </a:schemeClr>
                </a:solidFill>
              </a:rPr>
              <a:t> </a:t>
            </a:r>
            <a:r>
              <a:rPr lang="nl-BE" sz="1400" dirty="0" err="1">
                <a:solidFill>
                  <a:schemeClr val="tx1">
                    <a:lumMod val="65000"/>
                    <a:lumOff val="35000"/>
                  </a:schemeClr>
                </a:solidFill>
              </a:rPr>
              <a:t>all</a:t>
            </a:r>
            <a:r>
              <a:rPr lang="nl-BE" sz="1400" dirty="0">
                <a:solidFill>
                  <a:schemeClr val="tx1">
                    <a:lumMod val="65000"/>
                    <a:lumOff val="35000"/>
                  </a:schemeClr>
                </a:solidFill>
              </a:rPr>
              <a:t> of </a:t>
            </a:r>
            <a:r>
              <a:rPr lang="nl-BE" sz="1400" dirty="0" err="1">
                <a:solidFill>
                  <a:schemeClr val="tx1">
                    <a:lumMod val="65000"/>
                    <a:lumOff val="35000"/>
                  </a:schemeClr>
                </a:solidFill>
              </a:rPr>
              <a:t>the</a:t>
            </a:r>
            <a:r>
              <a:rPr lang="nl-BE" sz="1400" dirty="0">
                <a:solidFill>
                  <a:schemeClr val="tx1">
                    <a:lumMod val="65000"/>
                    <a:lumOff val="35000"/>
                  </a:schemeClr>
                </a:solidFill>
              </a:rPr>
              <a:t> information </a:t>
            </a:r>
            <a:r>
              <a:rPr lang="nl-BE" sz="1400" dirty="0" err="1">
                <a:solidFill>
                  <a:schemeClr val="tx1">
                    <a:lumMod val="65000"/>
                    <a:lumOff val="35000"/>
                  </a:schemeClr>
                </a:solidFill>
              </a:rPr>
              <a:t>that</a:t>
            </a:r>
            <a:r>
              <a:rPr lang="nl-BE" sz="1400" dirty="0">
                <a:solidFill>
                  <a:schemeClr val="tx1">
                    <a:lumMod val="65000"/>
                    <a:lumOff val="35000"/>
                  </a:schemeClr>
                </a:solidFill>
              </a:rPr>
              <a:t> </a:t>
            </a:r>
            <a:r>
              <a:rPr lang="nl-BE" sz="1400" dirty="0" err="1">
                <a:solidFill>
                  <a:schemeClr val="tx1">
                    <a:lumMod val="65000"/>
                    <a:lumOff val="35000"/>
                  </a:schemeClr>
                </a:solidFill>
              </a:rPr>
              <a:t>the</a:t>
            </a:r>
            <a:r>
              <a:rPr lang="nl-BE" sz="1400" dirty="0">
                <a:solidFill>
                  <a:schemeClr val="tx1">
                    <a:lumMod val="65000"/>
                    <a:lumOff val="35000"/>
                  </a:schemeClr>
                </a:solidFill>
              </a:rPr>
              <a:t> </a:t>
            </a:r>
            <a:r>
              <a:rPr lang="nl-BE" sz="1400" dirty="0" err="1">
                <a:solidFill>
                  <a:schemeClr val="tx1">
                    <a:lumMod val="65000"/>
                    <a:lumOff val="35000"/>
                  </a:schemeClr>
                </a:solidFill>
              </a:rPr>
              <a:t>Recipient</a:t>
            </a:r>
            <a:r>
              <a:rPr lang="nl-BE" sz="1400" dirty="0">
                <a:solidFill>
                  <a:schemeClr val="tx1">
                    <a:lumMod val="65000"/>
                    <a:lumOff val="35000"/>
                  </a:schemeClr>
                </a:solidFill>
              </a:rPr>
              <a:t> </a:t>
            </a:r>
            <a:r>
              <a:rPr lang="nl-BE" sz="1400" dirty="0" err="1">
                <a:solidFill>
                  <a:schemeClr val="tx1">
                    <a:lumMod val="65000"/>
                    <a:lumOff val="35000"/>
                  </a:schemeClr>
                </a:solidFill>
              </a:rPr>
              <a:t>may</a:t>
            </a:r>
            <a:r>
              <a:rPr lang="nl-BE" sz="1400" dirty="0">
                <a:solidFill>
                  <a:schemeClr val="tx1">
                    <a:lumMod val="65000"/>
                    <a:lumOff val="35000"/>
                  </a:schemeClr>
                </a:solidFill>
              </a:rPr>
              <a:t> </a:t>
            </a:r>
            <a:r>
              <a:rPr lang="nl-BE" sz="1400" dirty="0" err="1">
                <a:solidFill>
                  <a:schemeClr val="tx1">
                    <a:lumMod val="65000"/>
                    <a:lumOff val="35000"/>
                  </a:schemeClr>
                </a:solidFill>
              </a:rPr>
              <a:t>require</a:t>
            </a:r>
            <a:r>
              <a:rPr lang="nl-BE" sz="1400" dirty="0">
                <a:solidFill>
                  <a:schemeClr val="tx1">
                    <a:lumMod val="65000"/>
                    <a:lumOff val="35000"/>
                  </a:schemeClr>
                </a:solidFill>
              </a:rPr>
              <a:t>. The company </a:t>
            </a:r>
            <a:r>
              <a:rPr lang="nl-BE" sz="1400" dirty="0" err="1">
                <a:solidFill>
                  <a:schemeClr val="tx1">
                    <a:lumMod val="65000"/>
                    <a:lumOff val="35000"/>
                  </a:schemeClr>
                </a:solidFill>
              </a:rPr>
              <a:t>expressly</a:t>
            </a:r>
            <a:r>
              <a:rPr lang="nl-BE" sz="1400" dirty="0">
                <a:solidFill>
                  <a:schemeClr val="tx1">
                    <a:lumMod val="65000"/>
                    <a:lumOff val="35000"/>
                  </a:schemeClr>
                </a:solidFill>
              </a:rPr>
              <a:t> disclaims </a:t>
            </a:r>
            <a:r>
              <a:rPr lang="nl-BE" sz="1400" dirty="0" err="1">
                <a:solidFill>
                  <a:schemeClr val="tx1">
                    <a:lumMod val="65000"/>
                    <a:lumOff val="35000"/>
                  </a:schemeClr>
                </a:solidFill>
              </a:rPr>
              <a:t>any</a:t>
            </a:r>
            <a:r>
              <a:rPr lang="nl-BE" sz="1400" dirty="0">
                <a:solidFill>
                  <a:schemeClr val="tx1">
                    <a:lumMod val="65000"/>
                    <a:lumOff val="35000"/>
                  </a:schemeClr>
                </a:solidFill>
              </a:rPr>
              <a:t> </a:t>
            </a:r>
            <a:r>
              <a:rPr lang="nl-BE" sz="1400" dirty="0" err="1">
                <a:solidFill>
                  <a:schemeClr val="tx1">
                    <a:lumMod val="65000"/>
                    <a:lumOff val="35000"/>
                  </a:schemeClr>
                </a:solidFill>
              </a:rPr>
              <a:t>and</a:t>
            </a:r>
            <a:r>
              <a:rPr lang="nl-BE" sz="1400" dirty="0">
                <a:solidFill>
                  <a:schemeClr val="tx1">
                    <a:lumMod val="65000"/>
                    <a:lumOff val="35000"/>
                  </a:schemeClr>
                </a:solidFill>
              </a:rPr>
              <a:t> </a:t>
            </a:r>
            <a:r>
              <a:rPr lang="nl-BE" sz="1400" dirty="0" err="1">
                <a:solidFill>
                  <a:schemeClr val="tx1">
                    <a:lumMod val="65000"/>
                    <a:lumOff val="35000"/>
                  </a:schemeClr>
                </a:solidFill>
              </a:rPr>
              <a:t>all</a:t>
            </a:r>
            <a:r>
              <a:rPr lang="nl-BE" sz="1400" dirty="0">
                <a:solidFill>
                  <a:schemeClr val="tx1">
                    <a:lumMod val="65000"/>
                    <a:lumOff val="35000"/>
                  </a:schemeClr>
                </a:solidFill>
              </a:rPr>
              <a:t> </a:t>
            </a:r>
            <a:r>
              <a:rPr lang="nl-BE" sz="1400" dirty="0" err="1">
                <a:solidFill>
                  <a:schemeClr val="tx1">
                    <a:lumMod val="65000"/>
                    <a:lumOff val="35000"/>
                  </a:schemeClr>
                </a:solidFill>
              </a:rPr>
              <a:t>liability</a:t>
            </a:r>
            <a:r>
              <a:rPr lang="nl-BE" sz="1400" dirty="0">
                <a:solidFill>
                  <a:schemeClr val="tx1">
                    <a:lumMod val="65000"/>
                    <a:lumOff val="35000"/>
                  </a:schemeClr>
                </a:solidFill>
              </a:rPr>
              <a:t> </a:t>
            </a:r>
            <a:r>
              <a:rPr lang="nl-BE" sz="1400" dirty="0" err="1">
                <a:solidFill>
                  <a:schemeClr val="tx1">
                    <a:lumMod val="65000"/>
                    <a:lumOff val="35000"/>
                  </a:schemeClr>
                </a:solidFill>
              </a:rPr>
              <a:t>relating</a:t>
            </a:r>
            <a:r>
              <a:rPr lang="nl-BE" sz="1400" dirty="0">
                <a:solidFill>
                  <a:schemeClr val="tx1">
                    <a:lumMod val="65000"/>
                    <a:lumOff val="35000"/>
                  </a:schemeClr>
                </a:solidFill>
              </a:rPr>
              <a:t> </a:t>
            </a:r>
            <a:r>
              <a:rPr lang="nl-BE" sz="1400" dirty="0" err="1">
                <a:solidFill>
                  <a:schemeClr val="tx1">
                    <a:lumMod val="65000"/>
                    <a:lumOff val="35000"/>
                  </a:schemeClr>
                </a:solidFill>
              </a:rPr>
              <a:t>to</a:t>
            </a:r>
            <a:r>
              <a:rPr lang="nl-BE" sz="1400" dirty="0">
                <a:solidFill>
                  <a:schemeClr val="tx1">
                    <a:lumMod val="65000"/>
                    <a:lumOff val="35000"/>
                  </a:schemeClr>
                </a:solidFill>
              </a:rPr>
              <a:t> or </a:t>
            </a:r>
            <a:r>
              <a:rPr lang="nl-BE" sz="1400" dirty="0" err="1">
                <a:solidFill>
                  <a:schemeClr val="tx1">
                    <a:lumMod val="65000"/>
                    <a:lumOff val="35000"/>
                  </a:schemeClr>
                </a:solidFill>
              </a:rPr>
              <a:t>resulting</a:t>
            </a:r>
            <a:r>
              <a:rPr lang="nl-BE" sz="1400" dirty="0">
                <a:solidFill>
                  <a:schemeClr val="tx1">
                    <a:lumMod val="65000"/>
                    <a:lumOff val="35000"/>
                  </a:schemeClr>
                </a:solidFill>
              </a:rPr>
              <a:t> </a:t>
            </a:r>
            <a:r>
              <a:rPr lang="nl-BE" sz="1400" dirty="0" err="1">
                <a:solidFill>
                  <a:schemeClr val="tx1">
                    <a:lumMod val="65000"/>
                    <a:lumOff val="35000"/>
                  </a:schemeClr>
                </a:solidFill>
              </a:rPr>
              <a:t>from</a:t>
            </a:r>
            <a:r>
              <a:rPr lang="nl-BE" sz="1400" dirty="0">
                <a:solidFill>
                  <a:schemeClr val="tx1">
                    <a:lumMod val="65000"/>
                    <a:lumOff val="35000"/>
                  </a:schemeClr>
                </a:solidFill>
              </a:rPr>
              <a:t> </a:t>
            </a:r>
            <a:r>
              <a:rPr lang="nl-BE" sz="1400" dirty="0" err="1">
                <a:solidFill>
                  <a:schemeClr val="tx1">
                    <a:lumMod val="65000"/>
                    <a:lumOff val="35000"/>
                  </a:schemeClr>
                </a:solidFill>
              </a:rPr>
              <a:t>the</a:t>
            </a:r>
            <a:r>
              <a:rPr lang="nl-BE" sz="1400" dirty="0">
                <a:solidFill>
                  <a:schemeClr val="tx1">
                    <a:lumMod val="65000"/>
                    <a:lumOff val="35000"/>
                  </a:schemeClr>
                </a:solidFill>
              </a:rPr>
              <a:t> </a:t>
            </a:r>
            <a:r>
              <a:rPr lang="nl-BE" sz="1400" dirty="0" err="1">
                <a:solidFill>
                  <a:schemeClr val="tx1">
                    <a:lumMod val="65000"/>
                    <a:lumOff val="35000"/>
                  </a:schemeClr>
                </a:solidFill>
              </a:rPr>
              <a:t>use</a:t>
            </a:r>
            <a:r>
              <a:rPr lang="nl-BE" sz="1400" dirty="0">
                <a:solidFill>
                  <a:schemeClr val="tx1">
                    <a:lumMod val="65000"/>
                    <a:lumOff val="35000"/>
                  </a:schemeClr>
                </a:solidFill>
              </a:rPr>
              <a:t> of </a:t>
            </a:r>
            <a:r>
              <a:rPr lang="nl-BE" sz="1400" dirty="0" err="1">
                <a:solidFill>
                  <a:schemeClr val="tx1">
                    <a:lumMod val="65000"/>
                    <a:lumOff val="35000"/>
                  </a:schemeClr>
                </a:solidFill>
              </a:rPr>
              <a:t>this</a:t>
            </a:r>
            <a:r>
              <a:rPr lang="nl-BE" sz="1400" dirty="0">
                <a:solidFill>
                  <a:schemeClr val="tx1">
                    <a:lumMod val="65000"/>
                    <a:lumOff val="35000"/>
                  </a:schemeClr>
                </a:solidFill>
              </a:rPr>
              <a:t> </a:t>
            </a:r>
            <a:r>
              <a:rPr lang="nl-BE" sz="1400" dirty="0" err="1">
                <a:solidFill>
                  <a:schemeClr val="tx1">
                    <a:lumMod val="65000"/>
                    <a:lumOff val="35000"/>
                  </a:schemeClr>
                </a:solidFill>
              </a:rPr>
              <a:t>presentation</a:t>
            </a:r>
            <a:r>
              <a:rPr lang="nl-BE" sz="1400" dirty="0">
                <a:solidFill>
                  <a:schemeClr val="tx1">
                    <a:lumMod val="65000"/>
                    <a:lumOff val="35000"/>
                  </a:schemeClr>
                </a:solidFill>
              </a:rPr>
              <a:t>. </a:t>
            </a:r>
            <a:r>
              <a:rPr lang="nl-BE" sz="1400" dirty="0" err="1">
                <a:solidFill>
                  <a:schemeClr val="tx1">
                    <a:lumMod val="65000"/>
                    <a:lumOff val="35000"/>
                  </a:schemeClr>
                </a:solidFill>
              </a:rPr>
              <a:t>This</a:t>
            </a:r>
            <a:r>
              <a:rPr lang="nl-BE" sz="1400" dirty="0">
                <a:solidFill>
                  <a:schemeClr val="tx1">
                    <a:lumMod val="65000"/>
                    <a:lumOff val="35000"/>
                  </a:schemeClr>
                </a:solidFill>
              </a:rPr>
              <a:t> </a:t>
            </a:r>
            <a:r>
              <a:rPr lang="nl-BE" sz="1400" dirty="0" err="1">
                <a:solidFill>
                  <a:schemeClr val="tx1">
                    <a:lumMod val="65000"/>
                    <a:lumOff val="35000"/>
                  </a:schemeClr>
                </a:solidFill>
              </a:rPr>
              <a:t>presentation</a:t>
            </a:r>
            <a:r>
              <a:rPr lang="nl-BE" sz="1400" dirty="0">
                <a:solidFill>
                  <a:schemeClr val="tx1">
                    <a:lumMod val="65000"/>
                    <a:lumOff val="35000"/>
                  </a:schemeClr>
                </a:solidFill>
              </a:rPr>
              <a:t> </a:t>
            </a:r>
            <a:r>
              <a:rPr lang="nl-BE" sz="1400" dirty="0" err="1">
                <a:solidFill>
                  <a:schemeClr val="tx1">
                    <a:lumMod val="65000"/>
                    <a:lumOff val="35000"/>
                  </a:schemeClr>
                </a:solidFill>
              </a:rPr>
              <a:t>may</a:t>
            </a:r>
            <a:r>
              <a:rPr lang="nl-BE" sz="1400" dirty="0">
                <a:solidFill>
                  <a:schemeClr val="tx1">
                    <a:lumMod val="65000"/>
                    <a:lumOff val="35000"/>
                  </a:schemeClr>
                </a:solidFill>
              </a:rPr>
              <a:t> </a:t>
            </a:r>
            <a:r>
              <a:rPr lang="nl-BE" sz="1400" dirty="0" err="1">
                <a:solidFill>
                  <a:schemeClr val="tx1">
                    <a:lumMod val="65000"/>
                    <a:lumOff val="35000"/>
                  </a:schemeClr>
                </a:solidFill>
              </a:rPr>
              <a:t>not</a:t>
            </a:r>
            <a:r>
              <a:rPr lang="nl-BE" sz="1400" dirty="0">
                <a:solidFill>
                  <a:schemeClr val="tx1">
                    <a:lumMod val="65000"/>
                    <a:lumOff val="35000"/>
                  </a:schemeClr>
                </a:solidFill>
              </a:rPr>
              <a:t> </a:t>
            </a:r>
            <a:r>
              <a:rPr lang="nl-BE" sz="1400" dirty="0" err="1">
                <a:solidFill>
                  <a:schemeClr val="tx1">
                    <a:lumMod val="65000"/>
                    <a:lumOff val="35000"/>
                  </a:schemeClr>
                </a:solidFill>
              </a:rPr>
              <a:t>be</a:t>
            </a:r>
            <a:r>
              <a:rPr lang="nl-BE" sz="1400" dirty="0">
                <a:solidFill>
                  <a:schemeClr val="tx1">
                    <a:lumMod val="65000"/>
                    <a:lumOff val="35000"/>
                  </a:schemeClr>
                </a:solidFill>
              </a:rPr>
              <a:t> </a:t>
            </a:r>
            <a:r>
              <a:rPr lang="nl-BE" sz="1400" dirty="0" err="1">
                <a:solidFill>
                  <a:schemeClr val="tx1">
                    <a:lumMod val="65000"/>
                    <a:lumOff val="35000"/>
                  </a:schemeClr>
                </a:solidFill>
              </a:rPr>
              <a:t>reproduced</a:t>
            </a:r>
            <a:r>
              <a:rPr lang="nl-BE" sz="1400" dirty="0">
                <a:solidFill>
                  <a:schemeClr val="tx1">
                    <a:lumMod val="65000"/>
                    <a:lumOff val="35000"/>
                  </a:schemeClr>
                </a:solidFill>
              </a:rPr>
              <a:t>, </a:t>
            </a:r>
            <a:r>
              <a:rPr lang="nl-BE" sz="1400" dirty="0" err="1">
                <a:solidFill>
                  <a:schemeClr val="tx1">
                    <a:lumMod val="65000"/>
                    <a:lumOff val="35000"/>
                  </a:schemeClr>
                </a:solidFill>
              </a:rPr>
              <a:t>forwarded</a:t>
            </a:r>
            <a:r>
              <a:rPr lang="nl-BE" sz="1400" dirty="0">
                <a:solidFill>
                  <a:schemeClr val="tx1">
                    <a:lumMod val="65000"/>
                    <a:lumOff val="35000"/>
                  </a:schemeClr>
                </a:solidFill>
              </a:rPr>
              <a:t> </a:t>
            </a:r>
            <a:r>
              <a:rPr lang="nl-BE" sz="1400" dirty="0" err="1">
                <a:solidFill>
                  <a:schemeClr val="tx1">
                    <a:lumMod val="65000"/>
                    <a:lumOff val="35000"/>
                  </a:schemeClr>
                </a:solidFill>
              </a:rPr>
              <a:t>to</a:t>
            </a:r>
            <a:r>
              <a:rPr lang="nl-BE" sz="1400" dirty="0">
                <a:solidFill>
                  <a:schemeClr val="tx1">
                    <a:lumMod val="65000"/>
                    <a:lumOff val="35000"/>
                  </a:schemeClr>
                </a:solidFill>
              </a:rPr>
              <a:t> </a:t>
            </a:r>
            <a:r>
              <a:rPr lang="nl-BE" sz="1400" dirty="0" err="1">
                <a:solidFill>
                  <a:schemeClr val="tx1">
                    <a:lumMod val="65000"/>
                    <a:lumOff val="35000"/>
                  </a:schemeClr>
                </a:solidFill>
              </a:rPr>
              <a:t>any</a:t>
            </a:r>
            <a:r>
              <a:rPr lang="nl-BE" sz="1400" dirty="0">
                <a:solidFill>
                  <a:schemeClr val="tx1">
                    <a:lumMod val="65000"/>
                    <a:lumOff val="35000"/>
                  </a:schemeClr>
                </a:solidFill>
              </a:rPr>
              <a:t> person or </a:t>
            </a:r>
            <a:r>
              <a:rPr lang="nl-BE" sz="1400" dirty="0" err="1">
                <a:solidFill>
                  <a:schemeClr val="tx1">
                    <a:lumMod val="65000"/>
                    <a:lumOff val="35000"/>
                  </a:schemeClr>
                </a:solidFill>
              </a:rPr>
              <a:t>published</a:t>
            </a:r>
            <a:r>
              <a:rPr lang="nl-BE" sz="1400" dirty="0">
                <a:solidFill>
                  <a:schemeClr val="tx1">
                    <a:lumMod val="65000"/>
                    <a:lumOff val="35000"/>
                  </a:schemeClr>
                </a:solidFill>
              </a:rPr>
              <a:t>, in </a:t>
            </a:r>
            <a:r>
              <a:rPr lang="nl-BE" sz="1400" dirty="0" err="1">
                <a:solidFill>
                  <a:schemeClr val="tx1">
                    <a:lumMod val="65000"/>
                    <a:lumOff val="35000"/>
                  </a:schemeClr>
                </a:solidFill>
              </a:rPr>
              <a:t>whole</a:t>
            </a:r>
            <a:r>
              <a:rPr lang="nl-BE" sz="1400" dirty="0">
                <a:solidFill>
                  <a:schemeClr val="tx1">
                    <a:lumMod val="65000"/>
                    <a:lumOff val="35000"/>
                  </a:schemeClr>
                </a:solidFill>
              </a:rPr>
              <a:t> or in part. </a:t>
            </a:r>
            <a:r>
              <a:rPr lang="nl-BE" sz="1400" dirty="0" err="1">
                <a:solidFill>
                  <a:schemeClr val="tx1">
                    <a:lumMod val="65000"/>
                    <a:lumOff val="35000"/>
                  </a:schemeClr>
                </a:solidFill>
              </a:rPr>
              <a:t>This</a:t>
            </a:r>
            <a:r>
              <a:rPr lang="nl-BE" sz="1400" dirty="0">
                <a:solidFill>
                  <a:schemeClr val="tx1">
                    <a:lumMod val="65000"/>
                    <a:lumOff val="35000"/>
                  </a:schemeClr>
                </a:solidFill>
              </a:rPr>
              <a:t> </a:t>
            </a:r>
            <a:r>
              <a:rPr lang="nl-BE" sz="1400" dirty="0" err="1">
                <a:solidFill>
                  <a:schemeClr val="tx1">
                    <a:lumMod val="65000"/>
                    <a:lumOff val="35000"/>
                  </a:schemeClr>
                </a:solidFill>
              </a:rPr>
              <a:t>presentation</a:t>
            </a:r>
            <a:r>
              <a:rPr lang="nl-BE" sz="1400" dirty="0">
                <a:solidFill>
                  <a:schemeClr val="tx1">
                    <a:lumMod val="65000"/>
                    <a:lumOff val="35000"/>
                  </a:schemeClr>
                </a:solidFill>
              </a:rPr>
              <a:t> does </a:t>
            </a:r>
            <a:r>
              <a:rPr lang="nl-BE" sz="1400" dirty="0" err="1">
                <a:solidFill>
                  <a:schemeClr val="tx1">
                    <a:lumMod val="65000"/>
                    <a:lumOff val="35000"/>
                  </a:schemeClr>
                </a:solidFill>
              </a:rPr>
              <a:t>not</a:t>
            </a:r>
            <a:r>
              <a:rPr lang="nl-BE" sz="1400" dirty="0">
                <a:solidFill>
                  <a:schemeClr val="tx1">
                    <a:lumMod val="65000"/>
                    <a:lumOff val="35000"/>
                  </a:schemeClr>
                </a:solidFill>
              </a:rPr>
              <a:t> </a:t>
            </a:r>
            <a:r>
              <a:rPr lang="nl-BE" sz="1400" dirty="0" err="1">
                <a:solidFill>
                  <a:schemeClr val="tx1">
                    <a:lumMod val="65000"/>
                    <a:lumOff val="35000"/>
                  </a:schemeClr>
                </a:solidFill>
              </a:rPr>
              <a:t>constitute</a:t>
            </a:r>
            <a:r>
              <a:rPr lang="nl-BE" sz="1400" dirty="0">
                <a:solidFill>
                  <a:schemeClr val="tx1">
                    <a:lumMod val="65000"/>
                    <a:lumOff val="35000"/>
                  </a:schemeClr>
                </a:solidFill>
              </a:rPr>
              <a:t> </a:t>
            </a:r>
            <a:r>
              <a:rPr lang="nl-BE" sz="1400" dirty="0" err="1">
                <a:solidFill>
                  <a:schemeClr val="tx1">
                    <a:lumMod val="65000"/>
                    <a:lumOff val="35000"/>
                  </a:schemeClr>
                </a:solidFill>
              </a:rPr>
              <a:t>an</a:t>
            </a:r>
            <a:r>
              <a:rPr lang="nl-BE" sz="1400" dirty="0">
                <a:solidFill>
                  <a:schemeClr val="tx1">
                    <a:lumMod val="65000"/>
                    <a:lumOff val="35000"/>
                  </a:schemeClr>
                </a:solidFill>
              </a:rPr>
              <a:t> offer </a:t>
            </a:r>
            <a:r>
              <a:rPr lang="nl-BE" sz="1400" dirty="0" err="1">
                <a:solidFill>
                  <a:schemeClr val="tx1">
                    <a:lumMod val="65000"/>
                    <a:lumOff val="35000"/>
                  </a:schemeClr>
                </a:solidFill>
              </a:rPr>
              <a:t>to</a:t>
            </a:r>
            <a:r>
              <a:rPr lang="nl-BE" sz="1400" dirty="0">
                <a:solidFill>
                  <a:schemeClr val="tx1">
                    <a:lumMod val="65000"/>
                    <a:lumOff val="35000"/>
                  </a:schemeClr>
                </a:solidFill>
              </a:rPr>
              <a:t> </a:t>
            </a:r>
            <a:r>
              <a:rPr lang="nl-BE" sz="1400" dirty="0" err="1">
                <a:solidFill>
                  <a:schemeClr val="tx1">
                    <a:lumMod val="65000"/>
                    <a:lumOff val="35000"/>
                  </a:schemeClr>
                </a:solidFill>
              </a:rPr>
              <a:t>sell</a:t>
            </a:r>
            <a:r>
              <a:rPr lang="nl-BE" sz="1400" dirty="0">
                <a:solidFill>
                  <a:schemeClr val="tx1">
                    <a:lumMod val="65000"/>
                    <a:lumOff val="35000"/>
                  </a:schemeClr>
                </a:solidFill>
              </a:rPr>
              <a:t> or </a:t>
            </a:r>
            <a:r>
              <a:rPr lang="nl-BE" sz="1400" dirty="0" err="1">
                <a:solidFill>
                  <a:schemeClr val="tx1">
                    <a:lumMod val="65000"/>
                    <a:lumOff val="35000"/>
                  </a:schemeClr>
                </a:solidFill>
              </a:rPr>
              <a:t>the</a:t>
            </a:r>
            <a:r>
              <a:rPr lang="nl-BE" sz="1400" dirty="0">
                <a:solidFill>
                  <a:schemeClr val="tx1">
                    <a:lumMod val="65000"/>
                    <a:lumOff val="35000"/>
                  </a:schemeClr>
                </a:solidFill>
              </a:rPr>
              <a:t> </a:t>
            </a:r>
            <a:r>
              <a:rPr lang="nl-BE" sz="1400" dirty="0" err="1">
                <a:solidFill>
                  <a:schemeClr val="tx1">
                    <a:lumMod val="65000"/>
                    <a:lumOff val="35000"/>
                  </a:schemeClr>
                </a:solidFill>
              </a:rPr>
              <a:t>solicitation</a:t>
            </a:r>
            <a:r>
              <a:rPr lang="nl-BE" sz="1400" dirty="0">
                <a:solidFill>
                  <a:schemeClr val="tx1">
                    <a:lumMod val="65000"/>
                    <a:lumOff val="35000"/>
                  </a:schemeClr>
                </a:solidFill>
              </a:rPr>
              <a:t> of </a:t>
            </a:r>
            <a:r>
              <a:rPr lang="nl-BE" sz="1400" dirty="0" err="1">
                <a:solidFill>
                  <a:schemeClr val="tx1">
                    <a:lumMod val="65000"/>
                    <a:lumOff val="35000"/>
                  </a:schemeClr>
                </a:solidFill>
              </a:rPr>
              <a:t>an</a:t>
            </a:r>
            <a:r>
              <a:rPr lang="nl-BE" sz="1400" dirty="0">
                <a:solidFill>
                  <a:schemeClr val="tx1">
                    <a:lumMod val="65000"/>
                    <a:lumOff val="35000"/>
                  </a:schemeClr>
                </a:solidFill>
              </a:rPr>
              <a:t> offer </a:t>
            </a:r>
            <a:r>
              <a:rPr lang="nl-BE" sz="1400" dirty="0" err="1">
                <a:solidFill>
                  <a:schemeClr val="tx1">
                    <a:lumMod val="65000"/>
                    <a:lumOff val="35000"/>
                  </a:schemeClr>
                </a:solidFill>
              </a:rPr>
              <a:t>to</a:t>
            </a:r>
            <a:r>
              <a:rPr lang="nl-BE" sz="1400" dirty="0">
                <a:solidFill>
                  <a:schemeClr val="tx1">
                    <a:lumMod val="65000"/>
                    <a:lumOff val="35000"/>
                  </a:schemeClr>
                </a:solidFill>
              </a:rPr>
              <a:t> </a:t>
            </a:r>
            <a:r>
              <a:rPr lang="nl-BE" sz="1400" dirty="0" err="1">
                <a:solidFill>
                  <a:schemeClr val="tx1">
                    <a:lumMod val="65000"/>
                    <a:lumOff val="35000"/>
                  </a:schemeClr>
                </a:solidFill>
              </a:rPr>
              <a:t>buy</a:t>
            </a:r>
            <a:r>
              <a:rPr lang="nl-BE" sz="1400" dirty="0">
                <a:solidFill>
                  <a:schemeClr val="tx1">
                    <a:lumMod val="65000"/>
                    <a:lumOff val="35000"/>
                  </a:schemeClr>
                </a:solidFill>
              </a:rPr>
              <a:t> </a:t>
            </a:r>
            <a:r>
              <a:rPr lang="nl-BE" sz="1400" dirty="0" err="1">
                <a:solidFill>
                  <a:schemeClr val="tx1">
                    <a:lumMod val="65000"/>
                    <a:lumOff val="35000"/>
                  </a:schemeClr>
                </a:solidFill>
              </a:rPr>
              <a:t>any</a:t>
            </a:r>
            <a:r>
              <a:rPr lang="nl-BE" sz="1400" dirty="0">
                <a:solidFill>
                  <a:schemeClr val="tx1">
                    <a:lumMod val="65000"/>
                    <a:lumOff val="35000"/>
                  </a:schemeClr>
                </a:solidFill>
              </a:rPr>
              <a:t> security. The information </a:t>
            </a:r>
            <a:r>
              <a:rPr lang="nl-BE" sz="1400" dirty="0" err="1">
                <a:solidFill>
                  <a:schemeClr val="tx1">
                    <a:lumMod val="65000"/>
                    <a:lumOff val="35000"/>
                  </a:schemeClr>
                </a:solidFill>
              </a:rPr>
              <a:t>contained</a:t>
            </a:r>
            <a:r>
              <a:rPr lang="nl-BE" sz="1400" dirty="0">
                <a:solidFill>
                  <a:schemeClr val="tx1">
                    <a:lumMod val="65000"/>
                    <a:lumOff val="35000"/>
                  </a:schemeClr>
                </a:solidFill>
              </a:rPr>
              <a:t> </a:t>
            </a:r>
            <a:r>
              <a:rPr lang="nl-BE" sz="1400" dirty="0" err="1">
                <a:solidFill>
                  <a:schemeClr val="tx1">
                    <a:lumMod val="65000"/>
                    <a:lumOff val="35000"/>
                  </a:schemeClr>
                </a:solidFill>
              </a:rPr>
              <a:t>herein</a:t>
            </a:r>
            <a:r>
              <a:rPr lang="nl-BE" sz="1400" dirty="0">
                <a:solidFill>
                  <a:schemeClr val="tx1">
                    <a:lumMod val="65000"/>
                    <a:lumOff val="35000"/>
                  </a:schemeClr>
                </a:solidFill>
              </a:rPr>
              <a:t> is </a:t>
            </a:r>
            <a:r>
              <a:rPr lang="nl-BE" sz="1400" dirty="0" err="1">
                <a:solidFill>
                  <a:schemeClr val="tx1">
                    <a:lumMod val="65000"/>
                    <a:lumOff val="35000"/>
                  </a:schemeClr>
                </a:solidFill>
              </a:rPr>
              <a:t>for</a:t>
            </a:r>
            <a:r>
              <a:rPr lang="nl-BE" sz="1400" dirty="0">
                <a:solidFill>
                  <a:schemeClr val="tx1">
                    <a:lumMod val="65000"/>
                    <a:lumOff val="35000"/>
                  </a:schemeClr>
                </a:solidFill>
              </a:rPr>
              <a:t> </a:t>
            </a:r>
            <a:r>
              <a:rPr lang="nl-BE" sz="1400" dirty="0" err="1">
                <a:solidFill>
                  <a:schemeClr val="tx1">
                    <a:lumMod val="65000"/>
                    <a:lumOff val="35000"/>
                  </a:schemeClr>
                </a:solidFill>
              </a:rPr>
              <a:t>informational</a:t>
            </a:r>
            <a:r>
              <a:rPr lang="nl-BE" sz="1400" dirty="0">
                <a:solidFill>
                  <a:schemeClr val="tx1">
                    <a:lumMod val="65000"/>
                    <a:lumOff val="35000"/>
                  </a:schemeClr>
                </a:solidFill>
              </a:rPr>
              <a:t> </a:t>
            </a:r>
            <a:r>
              <a:rPr lang="nl-BE" sz="1400" dirty="0" err="1">
                <a:solidFill>
                  <a:schemeClr val="tx1">
                    <a:lumMod val="65000"/>
                    <a:lumOff val="35000"/>
                  </a:schemeClr>
                </a:solidFill>
              </a:rPr>
              <a:t>purposes</a:t>
            </a:r>
            <a:r>
              <a:rPr lang="nl-BE" sz="1400" dirty="0">
                <a:solidFill>
                  <a:schemeClr val="tx1">
                    <a:lumMod val="65000"/>
                    <a:lumOff val="35000"/>
                  </a:schemeClr>
                </a:solidFill>
              </a:rPr>
              <a:t> </a:t>
            </a:r>
            <a:r>
              <a:rPr lang="nl-BE" sz="1400" dirty="0" err="1">
                <a:solidFill>
                  <a:schemeClr val="tx1">
                    <a:lumMod val="65000"/>
                    <a:lumOff val="35000"/>
                  </a:schemeClr>
                </a:solidFill>
              </a:rPr>
              <a:t>and</a:t>
            </a:r>
            <a:r>
              <a:rPr lang="nl-BE" sz="1400" dirty="0">
                <a:solidFill>
                  <a:schemeClr val="tx1">
                    <a:lumMod val="65000"/>
                    <a:lumOff val="35000"/>
                  </a:schemeClr>
                </a:solidFill>
              </a:rPr>
              <a:t> </a:t>
            </a:r>
            <a:r>
              <a:rPr lang="nl-BE" sz="1400" dirty="0" err="1">
                <a:solidFill>
                  <a:schemeClr val="tx1">
                    <a:lumMod val="65000"/>
                    <a:lumOff val="35000"/>
                  </a:schemeClr>
                </a:solidFill>
              </a:rPr>
              <a:t>may</a:t>
            </a:r>
            <a:r>
              <a:rPr lang="nl-BE" sz="1400" dirty="0">
                <a:solidFill>
                  <a:schemeClr val="tx1">
                    <a:lumMod val="65000"/>
                    <a:lumOff val="35000"/>
                  </a:schemeClr>
                </a:solidFill>
              </a:rPr>
              <a:t> </a:t>
            </a:r>
            <a:r>
              <a:rPr lang="nl-BE" sz="1400" dirty="0" err="1">
                <a:solidFill>
                  <a:schemeClr val="tx1">
                    <a:lumMod val="65000"/>
                    <a:lumOff val="35000"/>
                  </a:schemeClr>
                </a:solidFill>
              </a:rPr>
              <a:t>nbot</a:t>
            </a:r>
            <a:r>
              <a:rPr lang="nl-BE" sz="1400" dirty="0">
                <a:solidFill>
                  <a:schemeClr val="tx1">
                    <a:lumMod val="65000"/>
                    <a:lumOff val="35000"/>
                  </a:schemeClr>
                </a:solidFill>
              </a:rPr>
              <a:t> </a:t>
            </a:r>
            <a:r>
              <a:rPr lang="nl-BE" sz="1400" dirty="0" err="1">
                <a:solidFill>
                  <a:schemeClr val="tx1">
                    <a:lumMod val="65000"/>
                    <a:lumOff val="35000"/>
                  </a:schemeClr>
                </a:solidFill>
              </a:rPr>
              <a:t>be</a:t>
            </a:r>
            <a:r>
              <a:rPr lang="nl-BE" sz="1400" dirty="0">
                <a:solidFill>
                  <a:schemeClr val="tx1">
                    <a:lumMod val="65000"/>
                    <a:lumOff val="35000"/>
                  </a:schemeClr>
                </a:solidFill>
              </a:rPr>
              <a:t> </a:t>
            </a:r>
            <a:r>
              <a:rPr lang="nl-BE" sz="1400" dirty="0" err="1">
                <a:solidFill>
                  <a:schemeClr val="tx1">
                    <a:lumMod val="65000"/>
                    <a:lumOff val="35000"/>
                  </a:schemeClr>
                </a:solidFill>
              </a:rPr>
              <a:t>relied</a:t>
            </a:r>
            <a:r>
              <a:rPr lang="nl-BE" sz="1400" dirty="0">
                <a:solidFill>
                  <a:schemeClr val="tx1">
                    <a:lumMod val="65000"/>
                    <a:lumOff val="35000"/>
                  </a:schemeClr>
                </a:solidFill>
              </a:rPr>
              <a:t> </a:t>
            </a:r>
            <a:r>
              <a:rPr lang="nl-BE" sz="1400" dirty="0" err="1">
                <a:solidFill>
                  <a:schemeClr val="tx1">
                    <a:lumMod val="65000"/>
                    <a:lumOff val="35000"/>
                  </a:schemeClr>
                </a:solidFill>
              </a:rPr>
              <a:t>upon</a:t>
            </a:r>
            <a:r>
              <a:rPr lang="nl-BE" sz="1400" dirty="0">
                <a:solidFill>
                  <a:schemeClr val="tx1">
                    <a:lumMod val="65000"/>
                    <a:lumOff val="35000"/>
                  </a:schemeClr>
                </a:solidFill>
              </a:rPr>
              <a:t> in </a:t>
            </a:r>
            <a:r>
              <a:rPr lang="nl-BE" sz="1400" dirty="0" err="1">
                <a:solidFill>
                  <a:schemeClr val="tx1">
                    <a:lumMod val="65000"/>
                    <a:lumOff val="35000"/>
                  </a:schemeClr>
                </a:solidFill>
              </a:rPr>
              <a:t>connection</a:t>
            </a:r>
            <a:r>
              <a:rPr lang="nl-BE" sz="1400" dirty="0">
                <a:solidFill>
                  <a:schemeClr val="tx1">
                    <a:lumMod val="65000"/>
                    <a:lumOff val="35000"/>
                  </a:schemeClr>
                </a:solidFill>
              </a:rPr>
              <a:t> </a:t>
            </a:r>
            <a:r>
              <a:rPr lang="nl-BE" sz="1400" dirty="0" err="1">
                <a:solidFill>
                  <a:schemeClr val="tx1">
                    <a:lumMod val="65000"/>
                    <a:lumOff val="35000"/>
                  </a:schemeClr>
                </a:solidFill>
              </a:rPr>
              <a:t>with</a:t>
            </a:r>
            <a:r>
              <a:rPr lang="nl-BE" sz="1400" dirty="0">
                <a:solidFill>
                  <a:schemeClr val="tx1">
                    <a:lumMod val="65000"/>
                    <a:lumOff val="35000"/>
                  </a:schemeClr>
                </a:solidFill>
              </a:rPr>
              <a:t> </a:t>
            </a:r>
            <a:r>
              <a:rPr lang="nl-BE" sz="1400" dirty="0" err="1">
                <a:solidFill>
                  <a:schemeClr val="tx1">
                    <a:lumMod val="65000"/>
                    <a:lumOff val="35000"/>
                  </a:schemeClr>
                </a:solidFill>
              </a:rPr>
              <a:t>the</a:t>
            </a:r>
            <a:r>
              <a:rPr lang="nl-BE" sz="1400" dirty="0">
                <a:solidFill>
                  <a:schemeClr val="tx1">
                    <a:lumMod val="65000"/>
                    <a:lumOff val="35000"/>
                  </a:schemeClr>
                </a:solidFill>
              </a:rPr>
              <a:t> </a:t>
            </a:r>
            <a:r>
              <a:rPr lang="nl-BE" sz="1400" dirty="0" err="1">
                <a:solidFill>
                  <a:schemeClr val="tx1">
                    <a:lumMod val="65000"/>
                    <a:lumOff val="35000"/>
                  </a:schemeClr>
                </a:solidFill>
              </a:rPr>
              <a:t>purchase</a:t>
            </a:r>
            <a:r>
              <a:rPr lang="nl-BE" sz="1400" dirty="0">
                <a:solidFill>
                  <a:schemeClr val="tx1">
                    <a:lumMod val="65000"/>
                    <a:lumOff val="35000"/>
                  </a:schemeClr>
                </a:solidFill>
              </a:rPr>
              <a:t> or sale of </a:t>
            </a:r>
            <a:r>
              <a:rPr lang="nl-BE" sz="1400" dirty="0" err="1">
                <a:solidFill>
                  <a:schemeClr val="tx1">
                    <a:lumMod val="65000"/>
                    <a:lumOff val="35000"/>
                  </a:schemeClr>
                </a:solidFill>
              </a:rPr>
              <a:t>securities</a:t>
            </a:r>
            <a:r>
              <a:rPr lang="nl-BE" sz="1400" dirty="0">
                <a:solidFill>
                  <a:schemeClr val="tx1">
                    <a:lumMod val="65000"/>
                    <a:lumOff val="35000"/>
                  </a:schemeClr>
                </a:solidFill>
              </a:rPr>
              <a:t> of </a:t>
            </a:r>
            <a:r>
              <a:rPr lang="nl-BE" sz="1400" dirty="0" err="1">
                <a:solidFill>
                  <a:schemeClr val="tx1">
                    <a:lumMod val="65000"/>
                    <a:lumOff val="35000"/>
                  </a:schemeClr>
                </a:solidFill>
              </a:rPr>
              <a:t>the</a:t>
            </a:r>
            <a:r>
              <a:rPr lang="nl-BE" sz="1400" dirty="0">
                <a:solidFill>
                  <a:schemeClr val="tx1">
                    <a:lumMod val="65000"/>
                    <a:lumOff val="35000"/>
                  </a:schemeClr>
                </a:solidFill>
              </a:rPr>
              <a:t> company. </a:t>
            </a:r>
            <a:endParaRPr lang="en-BE" sz="1400" dirty="0">
              <a:solidFill>
                <a:schemeClr val="tx1">
                  <a:lumMod val="65000"/>
                  <a:lumOff val="35000"/>
                </a:schemeClr>
              </a:solidFill>
            </a:endParaRPr>
          </a:p>
          <a:p>
            <a:pPr algn="just"/>
            <a:r>
              <a:rPr lang="en-US" sz="1400" b="1" dirty="0">
                <a:solidFill>
                  <a:schemeClr val="tx1">
                    <a:lumMod val="65000"/>
                    <a:lumOff val="35000"/>
                  </a:schemeClr>
                </a:solidFill>
              </a:rPr>
              <a:t>Forward-looking statements </a:t>
            </a:r>
            <a:endParaRPr lang="nl-BE" sz="1400" b="1" dirty="0">
              <a:solidFill>
                <a:schemeClr val="tx1">
                  <a:lumMod val="65000"/>
                  <a:lumOff val="35000"/>
                </a:schemeClr>
              </a:solidFill>
            </a:endParaRPr>
          </a:p>
          <a:p>
            <a:pPr algn="just"/>
            <a:r>
              <a:rPr lang="en-US" sz="1400" dirty="0">
                <a:solidFill>
                  <a:schemeClr val="tx1">
                    <a:lumMod val="65000"/>
                    <a:lumOff val="35000"/>
                  </a:schemeClr>
                </a:solidFill>
              </a:rPr>
              <a:t>This presentation may contain forward-looking statements. Such statements reflect the current views of management regarding future events, and involve known and unknown risks, uncertainties and other factors that may cause actual results to be materially different from any future results, performance or achievements expressed or implied by such forward-looking statements. </a:t>
            </a:r>
            <a:r>
              <a:rPr lang="en-BE" sz="1400" dirty="0">
                <a:solidFill>
                  <a:schemeClr val="tx1">
                    <a:lumMod val="65000"/>
                    <a:lumOff val="35000"/>
                  </a:schemeClr>
                </a:solidFill>
              </a:rPr>
              <a:t>G</a:t>
            </a:r>
            <a:r>
              <a:rPr lang="en-US" sz="1400" dirty="0">
                <a:solidFill>
                  <a:schemeClr val="tx1">
                    <a:lumMod val="65000"/>
                    <a:lumOff val="35000"/>
                  </a:schemeClr>
                </a:solidFill>
              </a:rPr>
              <a:t>r</a:t>
            </a:r>
            <a:r>
              <a:rPr lang="en-BE" sz="1400" dirty="0">
                <a:solidFill>
                  <a:schemeClr val="tx1">
                    <a:lumMod val="65000"/>
                    <a:lumOff val="35000"/>
                  </a:schemeClr>
                </a:solidFill>
              </a:rPr>
              <a:t>e</a:t>
            </a:r>
            <a:r>
              <a:rPr lang="en-US" sz="1400" dirty="0">
                <a:solidFill>
                  <a:schemeClr val="tx1">
                    <a:lumMod val="65000"/>
                    <a:lumOff val="35000"/>
                  </a:schemeClr>
                </a:solidFill>
              </a:rPr>
              <a:t>e</a:t>
            </a:r>
            <a:r>
              <a:rPr lang="en-BE" sz="1400" dirty="0">
                <a:solidFill>
                  <a:schemeClr val="tx1">
                    <a:lumMod val="65000"/>
                    <a:lumOff val="35000"/>
                  </a:schemeClr>
                </a:solidFill>
              </a:rPr>
              <a:t>n</a:t>
            </a:r>
            <a:r>
              <a:rPr lang="en-US" sz="1400" dirty="0">
                <a:solidFill>
                  <a:schemeClr val="tx1">
                    <a:lumMod val="65000"/>
                    <a:lumOff val="35000"/>
                  </a:schemeClr>
                </a:solidFill>
              </a:rPr>
              <a:t>y</a:t>
            </a:r>
            <a:r>
              <a:rPr lang="en-BE" sz="1400" dirty="0">
                <a:solidFill>
                  <a:schemeClr val="tx1">
                    <a:lumMod val="65000"/>
                    <a:lumOff val="35000"/>
                  </a:schemeClr>
                </a:solidFill>
              </a:rPr>
              <a:t>a</a:t>
            </a:r>
            <a:r>
              <a:rPr lang="en-US" sz="1400" dirty="0">
                <a:solidFill>
                  <a:schemeClr val="tx1">
                    <a:lumMod val="65000"/>
                    <a:lumOff val="35000"/>
                  </a:schemeClr>
                </a:solidFill>
              </a:rPr>
              <a:t>r</a:t>
            </a:r>
            <a:r>
              <a:rPr lang="en-BE" sz="1400" dirty="0">
                <a:solidFill>
                  <a:schemeClr val="tx1">
                    <a:lumMod val="65000"/>
                    <a:lumOff val="35000"/>
                  </a:schemeClr>
                </a:solidFill>
              </a:rPr>
              <a:t>d </a:t>
            </a:r>
            <a:r>
              <a:rPr lang="en-US" sz="1400" dirty="0">
                <a:solidFill>
                  <a:schemeClr val="tx1">
                    <a:lumMod val="65000"/>
                    <a:lumOff val="35000"/>
                  </a:schemeClr>
                </a:solidFill>
              </a:rPr>
              <a:t>is providing the information in this </a:t>
            </a:r>
            <a:r>
              <a:rPr lang="en-BE" sz="1400" dirty="0">
                <a:solidFill>
                  <a:schemeClr val="tx1">
                    <a:lumMod val="65000"/>
                    <a:lumOff val="35000"/>
                  </a:schemeClr>
                </a:solidFill>
              </a:rPr>
              <a:t>d</a:t>
            </a:r>
            <a:r>
              <a:rPr lang="en-US" sz="1400" dirty="0">
                <a:solidFill>
                  <a:schemeClr val="tx1">
                    <a:lumMod val="65000"/>
                    <a:lumOff val="35000"/>
                  </a:schemeClr>
                </a:solidFill>
              </a:rPr>
              <a:t>o</a:t>
            </a:r>
            <a:r>
              <a:rPr lang="en-BE" sz="1400" dirty="0">
                <a:solidFill>
                  <a:schemeClr val="tx1">
                    <a:lumMod val="65000"/>
                    <a:lumOff val="35000"/>
                  </a:schemeClr>
                </a:solidFill>
              </a:rPr>
              <a:t>c</a:t>
            </a:r>
            <a:r>
              <a:rPr lang="en-US" sz="1400" dirty="0">
                <a:solidFill>
                  <a:schemeClr val="tx1">
                    <a:lumMod val="65000"/>
                    <a:lumOff val="35000"/>
                  </a:schemeClr>
                </a:solidFill>
              </a:rPr>
              <a:t>u</a:t>
            </a:r>
            <a:r>
              <a:rPr lang="en-BE" sz="1400" dirty="0">
                <a:solidFill>
                  <a:schemeClr val="tx1">
                    <a:lumMod val="65000"/>
                    <a:lumOff val="35000"/>
                  </a:schemeClr>
                </a:solidFill>
              </a:rPr>
              <a:t>m</a:t>
            </a:r>
            <a:r>
              <a:rPr lang="en-US" sz="1400" dirty="0">
                <a:solidFill>
                  <a:schemeClr val="tx1">
                    <a:lumMod val="65000"/>
                    <a:lumOff val="35000"/>
                  </a:schemeClr>
                </a:solidFill>
              </a:rPr>
              <a:t>e</a:t>
            </a:r>
            <a:r>
              <a:rPr lang="en-BE" sz="1400" dirty="0">
                <a:solidFill>
                  <a:schemeClr val="tx1">
                    <a:lumMod val="65000"/>
                    <a:lumOff val="35000"/>
                  </a:schemeClr>
                </a:solidFill>
              </a:rPr>
              <a:t>n</a:t>
            </a:r>
            <a:r>
              <a:rPr lang="en-US" sz="1400" dirty="0">
                <a:solidFill>
                  <a:schemeClr val="tx1">
                    <a:lumMod val="65000"/>
                    <a:lumOff val="35000"/>
                  </a:schemeClr>
                </a:solidFill>
              </a:rPr>
              <a:t>t</a:t>
            </a:r>
            <a:r>
              <a:rPr lang="en-BE" sz="1400" dirty="0">
                <a:solidFill>
                  <a:schemeClr val="tx1">
                    <a:lumMod val="65000"/>
                    <a:lumOff val="35000"/>
                  </a:schemeClr>
                </a:solidFill>
              </a:rPr>
              <a:t> </a:t>
            </a:r>
            <a:r>
              <a:rPr lang="en-US" sz="1400" dirty="0">
                <a:solidFill>
                  <a:schemeClr val="tx1">
                    <a:lumMod val="65000"/>
                    <a:lumOff val="35000"/>
                  </a:schemeClr>
                </a:solidFill>
              </a:rPr>
              <a:t>as of this date and does not undertake any obligation to update any forward-looking statements contained in this presentation in light of new information, future events or otherwise. </a:t>
            </a:r>
            <a:r>
              <a:rPr lang="en-BE" sz="1400" dirty="0">
                <a:solidFill>
                  <a:schemeClr val="tx1">
                    <a:lumMod val="65000"/>
                    <a:lumOff val="35000"/>
                  </a:schemeClr>
                </a:solidFill>
              </a:rPr>
              <a:t>G</a:t>
            </a:r>
            <a:r>
              <a:rPr lang="en-US" sz="1400" dirty="0">
                <a:solidFill>
                  <a:schemeClr val="tx1">
                    <a:lumMod val="65000"/>
                    <a:lumOff val="35000"/>
                  </a:schemeClr>
                </a:solidFill>
              </a:rPr>
              <a:t>r</a:t>
            </a:r>
            <a:r>
              <a:rPr lang="en-BE" sz="1400" dirty="0">
                <a:solidFill>
                  <a:schemeClr val="tx1">
                    <a:lumMod val="65000"/>
                    <a:lumOff val="35000"/>
                  </a:schemeClr>
                </a:solidFill>
              </a:rPr>
              <a:t>e</a:t>
            </a:r>
            <a:r>
              <a:rPr lang="en-US" sz="1400" dirty="0">
                <a:solidFill>
                  <a:schemeClr val="tx1">
                    <a:lumMod val="65000"/>
                    <a:lumOff val="35000"/>
                  </a:schemeClr>
                </a:solidFill>
              </a:rPr>
              <a:t>e</a:t>
            </a:r>
            <a:r>
              <a:rPr lang="en-BE" sz="1400" dirty="0">
                <a:solidFill>
                  <a:schemeClr val="tx1">
                    <a:lumMod val="65000"/>
                    <a:lumOff val="35000"/>
                  </a:schemeClr>
                </a:solidFill>
              </a:rPr>
              <a:t>n</a:t>
            </a:r>
            <a:r>
              <a:rPr lang="en-US" sz="1400" dirty="0">
                <a:solidFill>
                  <a:schemeClr val="tx1">
                    <a:lumMod val="65000"/>
                    <a:lumOff val="35000"/>
                  </a:schemeClr>
                </a:solidFill>
              </a:rPr>
              <a:t>y</a:t>
            </a:r>
            <a:r>
              <a:rPr lang="en-BE" sz="1400" dirty="0">
                <a:solidFill>
                  <a:schemeClr val="tx1">
                    <a:lumMod val="65000"/>
                    <a:lumOff val="35000"/>
                  </a:schemeClr>
                </a:solidFill>
              </a:rPr>
              <a:t>a</a:t>
            </a:r>
            <a:r>
              <a:rPr lang="en-US" sz="1400" dirty="0">
                <a:solidFill>
                  <a:schemeClr val="tx1">
                    <a:lumMod val="65000"/>
                    <a:lumOff val="35000"/>
                  </a:schemeClr>
                </a:solidFill>
              </a:rPr>
              <a:t>r</a:t>
            </a:r>
            <a:r>
              <a:rPr lang="en-BE" sz="1400" dirty="0">
                <a:solidFill>
                  <a:schemeClr val="tx1">
                    <a:lumMod val="65000"/>
                    <a:lumOff val="35000"/>
                  </a:schemeClr>
                </a:solidFill>
              </a:rPr>
              <a:t>d </a:t>
            </a:r>
            <a:r>
              <a:rPr lang="en-US" sz="1400" dirty="0">
                <a:solidFill>
                  <a:schemeClr val="tx1">
                    <a:lumMod val="65000"/>
                    <a:lumOff val="35000"/>
                  </a:schemeClr>
                </a:solidFill>
              </a:rPr>
              <a:t>disclaims any liability for statements made or published by third parties and does not undertake any obligation to correct inaccurate data, information, conclusions or opinions published by third parties in relation to this or any other document issued by</a:t>
            </a:r>
            <a:r>
              <a:rPr lang="en-BE" sz="1400" dirty="0">
                <a:solidFill>
                  <a:schemeClr val="tx1">
                    <a:lumMod val="65000"/>
                    <a:lumOff val="35000"/>
                  </a:schemeClr>
                </a:solidFill>
              </a:rPr>
              <a:t> </a:t>
            </a:r>
            <a:r>
              <a:rPr lang="en-US" sz="1400" dirty="0">
                <a:solidFill>
                  <a:schemeClr val="tx1">
                    <a:lumMod val="65000"/>
                    <a:lumOff val="35000"/>
                  </a:schemeClr>
                </a:solidFill>
              </a:rPr>
              <a:t>G</a:t>
            </a:r>
            <a:r>
              <a:rPr lang="en-BE" sz="1400" dirty="0">
                <a:solidFill>
                  <a:schemeClr val="tx1">
                    <a:lumMod val="65000"/>
                    <a:lumOff val="35000"/>
                  </a:schemeClr>
                </a:solidFill>
              </a:rPr>
              <a:t>r</a:t>
            </a:r>
            <a:r>
              <a:rPr lang="en-US" sz="1400" dirty="0">
                <a:solidFill>
                  <a:schemeClr val="tx1">
                    <a:lumMod val="65000"/>
                    <a:lumOff val="35000"/>
                  </a:schemeClr>
                </a:solidFill>
              </a:rPr>
              <a:t>e</a:t>
            </a:r>
            <a:r>
              <a:rPr lang="en-BE" sz="1400" dirty="0">
                <a:solidFill>
                  <a:schemeClr val="tx1">
                    <a:lumMod val="65000"/>
                    <a:lumOff val="35000"/>
                  </a:schemeClr>
                </a:solidFill>
              </a:rPr>
              <a:t>e</a:t>
            </a:r>
            <a:r>
              <a:rPr lang="en-US" sz="1400" dirty="0">
                <a:solidFill>
                  <a:schemeClr val="tx1">
                    <a:lumMod val="65000"/>
                    <a:lumOff val="35000"/>
                  </a:schemeClr>
                </a:solidFill>
              </a:rPr>
              <a:t>n</a:t>
            </a:r>
            <a:r>
              <a:rPr lang="en-BE" sz="1400" dirty="0">
                <a:solidFill>
                  <a:schemeClr val="tx1">
                    <a:lumMod val="65000"/>
                    <a:lumOff val="35000"/>
                  </a:schemeClr>
                </a:solidFill>
              </a:rPr>
              <a:t>y</a:t>
            </a:r>
            <a:r>
              <a:rPr lang="en-US" sz="1400" dirty="0">
                <a:solidFill>
                  <a:schemeClr val="tx1">
                    <a:lumMod val="65000"/>
                    <a:lumOff val="35000"/>
                  </a:schemeClr>
                </a:solidFill>
              </a:rPr>
              <a:t>a</a:t>
            </a:r>
            <a:r>
              <a:rPr lang="en-BE" sz="1400" dirty="0">
                <a:solidFill>
                  <a:schemeClr val="tx1">
                    <a:lumMod val="65000"/>
                    <a:lumOff val="35000"/>
                  </a:schemeClr>
                </a:solidFill>
              </a:rPr>
              <a:t>r</a:t>
            </a:r>
            <a:r>
              <a:rPr lang="en-US" sz="1400" dirty="0">
                <a:solidFill>
                  <a:schemeClr val="tx1">
                    <a:lumMod val="65000"/>
                    <a:lumOff val="35000"/>
                  </a:schemeClr>
                </a:solidFill>
              </a:rPr>
              <a:t>d. </a:t>
            </a:r>
            <a:endParaRPr lang="en-BE" sz="1400" dirty="0">
              <a:solidFill>
                <a:schemeClr val="tx1">
                  <a:lumMod val="65000"/>
                  <a:lumOff val="35000"/>
                </a:schemeClr>
              </a:solidFill>
            </a:endParaRPr>
          </a:p>
          <a:p>
            <a:pPr algn="just"/>
            <a:r>
              <a:rPr lang="en-US" sz="1400" b="1" dirty="0">
                <a:solidFill>
                  <a:schemeClr val="tx1">
                    <a:lumMod val="65000"/>
                    <a:lumOff val="35000"/>
                  </a:schemeClr>
                </a:solidFill>
              </a:rPr>
              <a:t>Industry information </a:t>
            </a:r>
          </a:p>
          <a:p>
            <a:pPr algn="just"/>
            <a:r>
              <a:rPr lang="en-US" sz="1400" dirty="0">
                <a:solidFill>
                  <a:schemeClr val="tx1">
                    <a:lumMod val="65000"/>
                    <a:lumOff val="35000"/>
                  </a:schemeClr>
                </a:solidFill>
              </a:rPr>
              <a:t>Market data and industry information used throughout this presentation are based on management’s knowledge of the industry and the good faith estimates of management.. We also relied, to the extent available upon management’s review of independent industry surveys and publications and other publicly available information prepared by a number of third-party sources. All of the market data and industry information used in this presentation involves a number of assumptions and limitations, and you are cautioned not to give undue weight to such estimates. Although we believe that these sources are reliable, we cannot guarantee the accuracy or completeness of this information, and we have independently verified this information. While we believe the estimated market position, market opportunity and market size information included in this presentation are generally reliable, such information, which is derived in part from management’s estimates and beliefs, is inherently uncertain and imprecise. Projections, assumptions and estimates of our future performance and the future performance of the industry in which we operate are necessarily subject to a high degree of uncertainty and risk due to a variety of factors, including those described above. These and other factors could cause results to differ materially from those expressed in our estimates and beliefs and in the estimates prepared by independent parties. </a:t>
            </a:r>
          </a:p>
          <a:p>
            <a:pPr algn="just"/>
            <a:r>
              <a:rPr lang="en-US" sz="1400" b="1" dirty="0">
                <a:solidFill>
                  <a:schemeClr val="tx1">
                    <a:lumMod val="65000"/>
                    <a:lumOff val="35000"/>
                  </a:schemeClr>
                </a:solidFill>
              </a:rPr>
              <a:t>Non-IFRS Financial Measures </a:t>
            </a:r>
          </a:p>
          <a:p>
            <a:pPr algn="just"/>
            <a:r>
              <a:rPr lang="en-US" sz="1400" dirty="0">
                <a:solidFill>
                  <a:schemeClr val="tx1">
                    <a:lumMod val="65000"/>
                    <a:lumOff val="35000"/>
                  </a:schemeClr>
                </a:solidFill>
              </a:rPr>
              <a:t>In this presentation, we use certain economic and financial indicators that are not defined as accounting measures IAS-IFRS, which, however, allow to discuss the Group’s business. These figures are used to comment on the performance of the Group. The alternative performance indicators should be used as a supplement to those provided in accordance with IAS-IFRS to assist users of the presentation and Report in better understanding the Group’s economic, equity and financial performance. </a:t>
            </a:r>
            <a:endParaRPr lang="en-US" sz="1400" b="1" dirty="0">
              <a:solidFill>
                <a:schemeClr val="tx1">
                  <a:lumMod val="65000"/>
                  <a:lumOff val="35000"/>
                </a:schemeClr>
              </a:solidFill>
            </a:endParaRPr>
          </a:p>
          <a:p>
            <a:pPr algn="just"/>
            <a:r>
              <a:rPr lang="en-US" sz="1400" b="1" dirty="0">
                <a:solidFill>
                  <a:schemeClr val="tx1">
                    <a:lumMod val="65000"/>
                    <a:lumOff val="35000"/>
                  </a:schemeClr>
                </a:solidFill>
              </a:rPr>
              <a:t>Glossary</a:t>
            </a:r>
            <a:r>
              <a:rPr lang="en-US" sz="1400" dirty="0">
                <a:solidFill>
                  <a:schemeClr val="tx1">
                    <a:lumMod val="65000"/>
                    <a:lumOff val="35000"/>
                  </a:schemeClr>
                </a:solidFill>
              </a:rPr>
              <a:t> </a:t>
            </a:r>
            <a:endParaRPr lang="nl-BE" sz="1400" dirty="0">
              <a:solidFill>
                <a:schemeClr val="tx1">
                  <a:lumMod val="65000"/>
                  <a:lumOff val="35000"/>
                </a:schemeClr>
              </a:solidFill>
            </a:endParaRPr>
          </a:p>
          <a:p>
            <a:pPr algn="just"/>
            <a:r>
              <a:rPr lang="en-US" sz="1400" dirty="0">
                <a:solidFill>
                  <a:schemeClr val="tx1">
                    <a:lumMod val="65000"/>
                    <a:lumOff val="35000"/>
                  </a:schemeClr>
                </a:solidFill>
              </a:rPr>
              <a:t>All definitions are available in the Glossary of the Annual Report and Half Year Report</a:t>
            </a:r>
            <a:endParaRPr lang="en-BE" sz="1400" dirty="0">
              <a:solidFill>
                <a:schemeClr val="tx1">
                  <a:lumMod val="65000"/>
                  <a:lumOff val="35000"/>
                </a:schemeClr>
              </a:solidFill>
            </a:endParaRPr>
          </a:p>
        </p:txBody>
      </p:sp>
      <p:sp>
        <p:nvSpPr>
          <p:cNvPr id="2" name="Title 1">
            <a:extLst>
              <a:ext uri="{FF2B5EF4-FFF2-40B4-BE49-F238E27FC236}">
                <a16:creationId xmlns:a16="http://schemas.microsoft.com/office/drawing/2014/main" id="{8CA41CDE-1B72-4F77-BD7B-9770C135F6C0}"/>
              </a:ext>
            </a:extLst>
          </p:cNvPr>
          <p:cNvSpPr>
            <a:spLocks noGrp="1"/>
          </p:cNvSpPr>
          <p:nvPr>
            <p:ph type="title"/>
          </p:nvPr>
        </p:nvSpPr>
        <p:spPr/>
        <p:txBody>
          <a:bodyPr/>
          <a:lstStyle/>
          <a:p>
            <a:r>
              <a:rPr lang="nl-BE" dirty="0"/>
              <a:t>Safe </a:t>
            </a:r>
            <a:r>
              <a:rPr lang="nl-BE" dirty="0" err="1"/>
              <a:t>Harbour</a:t>
            </a:r>
            <a:r>
              <a:rPr lang="nl-BE" dirty="0"/>
              <a:t> &amp; disclaimer</a:t>
            </a:r>
          </a:p>
        </p:txBody>
      </p:sp>
      <p:sp>
        <p:nvSpPr>
          <p:cNvPr id="3" name="Slide Number Placeholder 2">
            <a:extLst>
              <a:ext uri="{FF2B5EF4-FFF2-40B4-BE49-F238E27FC236}">
                <a16:creationId xmlns:a16="http://schemas.microsoft.com/office/drawing/2014/main" id="{ECFD1D9C-9B2D-016B-07C1-53AF78E3A3DA}"/>
              </a:ext>
            </a:extLst>
          </p:cNvPr>
          <p:cNvSpPr>
            <a:spLocks noGrp="1"/>
          </p:cNvSpPr>
          <p:nvPr>
            <p:ph type="sldNum" sz="quarter" idx="12"/>
          </p:nvPr>
        </p:nvSpPr>
        <p:spPr/>
        <p:txBody>
          <a:bodyPr/>
          <a:lstStyle/>
          <a:p>
            <a:fld id="{B2C1A48D-FC65-4C77-B643-8FC0EBC0D9C2}" type="slidenum">
              <a:rPr lang="en-GB" noProof="0" smtClean="0"/>
              <a:t>2</a:t>
            </a:fld>
            <a:endParaRPr lang="en-GB" noProof="0" dirty="0"/>
          </a:p>
        </p:txBody>
      </p:sp>
    </p:spTree>
    <p:extLst>
      <p:ext uri="{BB962C8B-B14F-4D97-AF65-F5344CB8AC3E}">
        <p14:creationId xmlns:p14="http://schemas.microsoft.com/office/powerpoint/2010/main" val="45805338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Video 12" title="Fruits in the clinic">
            <a:hlinkClick r:id="" action="ppaction://media"/>
            <a:extLst>
              <a:ext uri="{FF2B5EF4-FFF2-40B4-BE49-F238E27FC236}">
                <a16:creationId xmlns:a16="http://schemas.microsoft.com/office/drawing/2014/main" id="{BED8D543-63C9-34D0-625D-8DC27A78616B}"/>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
        <p:nvSpPr>
          <p:cNvPr id="9" name="Title 8">
            <a:extLst>
              <a:ext uri="{FF2B5EF4-FFF2-40B4-BE49-F238E27FC236}">
                <a16:creationId xmlns:a16="http://schemas.microsoft.com/office/drawing/2014/main" id="{3AD36C12-5EC3-F490-FB66-5C5FF3CA8BC7}"/>
              </a:ext>
            </a:extLst>
          </p:cNvPr>
          <p:cNvSpPr>
            <a:spLocks noGrp="1"/>
          </p:cNvSpPr>
          <p:nvPr>
            <p:ph type="title"/>
          </p:nvPr>
        </p:nvSpPr>
        <p:spPr/>
        <p:txBody>
          <a:bodyPr/>
          <a:lstStyle/>
          <a:p>
            <a:r>
              <a:rPr lang="en-GB" dirty="0">
                <a:solidFill>
                  <a:schemeClr val="bg1"/>
                </a:solidFill>
              </a:rPr>
              <a:t>Agenda</a:t>
            </a:r>
          </a:p>
        </p:txBody>
      </p:sp>
      <p:sp>
        <p:nvSpPr>
          <p:cNvPr id="14" name="Rectangle 13">
            <a:extLst>
              <a:ext uri="{FF2B5EF4-FFF2-40B4-BE49-F238E27FC236}">
                <a16:creationId xmlns:a16="http://schemas.microsoft.com/office/drawing/2014/main" id="{47FDDB92-01C3-F931-74AC-25A7365B6BFE}"/>
              </a:ext>
            </a:extLst>
          </p:cNvPr>
          <p:cNvSpPr/>
          <p:nvPr/>
        </p:nvSpPr>
        <p:spPr>
          <a:xfrm>
            <a:off x="960000" y="1556792"/>
            <a:ext cx="504056" cy="576064"/>
          </a:xfrm>
          <a:prstGeom prst="rect">
            <a:avLst/>
          </a:prstGeom>
          <a:solidFill>
            <a:schemeClr val="accent3">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a:solidFill>
                <a:schemeClr val="bg2">
                  <a:lumMod val="40000"/>
                  <a:lumOff val="60000"/>
                </a:schemeClr>
              </a:solidFill>
            </a:endParaRPr>
          </a:p>
        </p:txBody>
      </p:sp>
      <p:sp>
        <p:nvSpPr>
          <p:cNvPr id="15" name="Rectangle 14">
            <a:extLst>
              <a:ext uri="{FF2B5EF4-FFF2-40B4-BE49-F238E27FC236}">
                <a16:creationId xmlns:a16="http://schemas.microsoft.com/office/drawing/2014/main" id="{BFBC2CE3-15C2-F72B-4E8B-493D388273BB}"/>
              </a:ext>
            </a:extLst>
          </p:cNvPr>
          <p:cNvSpPr/>
          <p:nvPr/>
        </p:nvSpPr>
        <p:spPr>
          <a:xfrm>
            <a:off x="1559496" y="1556792"/>
            <a:ext cx="8208912" cy="576064"/>
          </a:xfrm>
          <a:prstGeom prst="rect">
            <a:avLst/>
          </a:prstGeom>
          <a:solidFill>
            <a:schemeClr val="accent1">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a:r>
              <a:rPr lang="en-GB" sz="2400" b="1" dirty="0"/>
              <a:t>Half Year 2023/2024 </a:t>
            </a:r>
            <a:r>
              <a:rPr lang="en-GB" sz="2400" dirty="0"/>
              <a:t>Highlights</a:t>
            </a:r>
            <a:endParaRPr lang="en-GB" sz="2400" b="1" dirty="0"/>
          </a:p>
        </p:txBody>
      </p:sp>
      <p:sp>
        <p:nvSpPr>
          <p:cNvPr id="16" name="Rectangle 15">
            <a:extLst>
              <a:ext uri="{FF2B5EF4-FFF2-40B4-BE49-F238E27FC236}">
                <a16:creationId xmlns:a16="http://schemas.microsoft.com/office/drawing/2014/main" id="{C8507C9A-F8F3-3A36-93A6-A22241258FC3}"/>
              </a:ext>
            </a:extLst>
          </p:cNvPr>
          <p:cNvSpPr/>
          <p:nvPr/>
        </p:nvSpPr>
        <p:spPr>
          <a:xfrm>
            <a:off x="960000" y="2261510"/>
            <a:ext cx="504056" cy="576064"/>
          </a:xfrm>
          <a:prstGeom prst="rect">
            <a:avLst/>
          </a:prstGeom>
          <a:solidFill>
            <a:schemeClr val="accent3">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a:solidFill>
                <a:schemeClr val="bg2">
                  <a:lumMod val="40000"/>
                  <a:lumOff val="60000"/>
                </a:schemeClr>
              </a:solidFill>
            </a:endParaRPr>
          </a:p>
        </p:txBody>
      </p:sp>
      <p:sp>
        <p:nvSpPr>
          <p:cNvPr id="17" name="Rectangle 16">
            <a:extLst>
              <a:ext uri="{FF2B5EF4-FFF2-40B4-BE49-F238E27FC236}">
                <a16:creationId xmlns:a16="http://schemas.microsoft.com/office/drawing/2014/main" id="{B1F375FF-24B3-344E-8054-7D50C30B6A2B}"/>
              </a:ext>
            </a:extLst>
          </p:cNvPr>
          <p:cNvSpPr/>
          <p:nvPr/>
        </p:nvSpPr>
        <p:spPr>
          <a:xfrm>
            <a:off x="1559496" y="2261510"/>
            <a:ext cx="8208912" cy="576064"/>
          </a:xfrm>
          <a:prstGeom prst="rect">
            <a:avLst/>
          </a:prstGeom>
          <a:solidFill>
            <a:schemeClr val="accent1">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a:r>
              <a:rPr lang="en-GB" sz="2400" b="1" dirty="0"/>
              <a:t>Operational</a:t>
            </a:r>
            <a:r>
              <a:rPr lang="en-GB" sz="2400" dirty="0"/>
              <a:t> Review</a:t>
            </a:r>
          </a:p>
        </p:txBody>
      </p:sp>
      <p:sp>
        <p:nvSpPr>
          <p:cNvPr id="18" name="Rectangle 17">
            <a:extLst>
              <a:ext uri="{FF2B5EF4-FFF2-40B4-BE49-F238E27FC236}">
                <a16:creationId xmlns:a16="http://schemas.microsoft.com/office/drawing/2014/main" id="{A9E2323E-F786-8F54-DCC0-0038106D836A}"/>
              </a:ext>
            </a:extLst>
          </p:cNvPr>
          <p:cNvSpPr/>
          <p:nvPr/>
        </p:nvSpPr>
        <p:spPr>
          <a:xfrm>
            <a:off x="960000" y="2966228"/>
            <a:ext cx="504056" cy="576064"/>
          </a:xfrm>
          <a:prstGeom prst="rect">
            <a:avLst/>
          </a:prstGeom>
          <a:solidFill>
            <a:schemeClr val="accent3">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a:solidFill>
                <a:schemeClr val="bg2">
                  <a:lumMod val="40000"/>
                  <a:lumOff val="60000"/>
                </a:schemeClr>
              </a:solidFill>
            </a:endParaRPr>
          </a:p>
        </p:txBody>
      </p:sp>
      <p:sp>
        <p:nvSpPr>
          <p:cNvPr id="19" name="Rectangle 18">
            <a:extLst>
              <a:ext uri="{FF2B5EF4-FFF2-40B4-BE49-F238E27FC236}">
                <a16:creationId xmlns:a16="http://schemas.microsoft.com/office/drawing/2014/main" id="{F1E37D1C-DF96-05FA-1DED-D05C732F4353}"/>
              </a:ext>
            </a:extLst>
          </p:cNvPr>
          <p:cNvSpPr/>
          <p:nvPr/>
        </p:nvSpPr>
        <p:spPr>
          <a:xfrm>
            <a:off x="1559496" y="2966228"/>
            <a:ext cx="8208912" cy="576064"/>
          </a:xfrm>
          <a:prstGeom prst="rect">
            <a:avLst/>
          </a:prstGeom>
          <a:solidFill>
            <a:schemeClr val="accent1">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a:r>
              <a:rPr lang="en-GB" sz="2400" b="1" dirty="0"/>
              <a:t>Financial</a:t>
            </a:r>
            <a:r>
              <a:rPr lang="en-GB" sz="2400" dirty="0"/>
              <a:t> Review</a:t>
            </a:r>
          </a:p>
        </p:txBody>
      </p:sp>
      <p:sp>
        <p:nvSpPr>
          <p:cNvPr id="20" name="Rectangle 19">
            <a:extLst>
              <a:ext uri="{FF2B5EF4-FFF2-40B4-BE49-F238E27FC236}">
                <a16:creationId xmlns:a16="http://schemas.microsoft.com/office/drawing/2014/main" id="{EBDE7EE2-B33C-426B-1592-4C7E1347CF2F}"/>
              </a:ext>
            </a:extLst>
          </p:cNvPr>
          <p:cNvSpPr/>
          <p:nvPr/>
        </p:nvSpPr>
        <p:spPr>
          <a:xfrm>
            <a:off x="960000" y="3670202"/>
            <a:ext cx="504056" cy="576064"/>
          </a:xfrm>
          <a:prstGeom prst="rect">
            <a:avLst/>
          </a:prstGeom>
          <a:solidFill>
            <a:schemeClr val="accent3">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a:solidFill>
                <a:schemeClr val="bg2">
                  <a:lumMod val="40000"/>
                  <a:lumOff val="60000"/>
                </a:schemeClr>
              </a:solidFill>
            </a:endParaRPr>
          </a:p>
        </p:txBody>
      </p:sp>
      <p:sp>
        <p:nvSpPr>
          <p:cNvPr id="21" name="Rectangle 20">
            <a:extLst>
              <a:ext uri="{FF2B5EF4-FFF2-40B4-BE49-F238E27FC236}">
                <a16:creationId xmlns:a16="http://schemas.microsoft.com/office/drawing/2014/main" id="{6CD377E7-9158-C8E4-7518-AE2D61A21417}"/>
              </a:ext>
            </a:extLst>
          </p:cNvPr>
          <p:cNvSpPr/>
          <p:nvPr/>
        </p:nvSpPr>
        <p:spPr>
          <a:xfrm>
            <a:off x="1559496" y="3670202"/>
            <a:ext cx="8208912" cy="576064"/>
          </a:xfrm>
          <a:prstGeom prst="rect">
            <a:avLst/>
          </a:prstGeom>
          <a:solidFill>
            <a:schemeClr val="accent1">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a:r>
              <a:rPr lang="en-GB" sz="2400" b="1" dirty="0"/>
              <a:t>Full Year 2023/2024 </a:t>
            </a:r>
            <a:r>
              <a:rPr lang="en-GB" sz="2400" dirty="0"/>
              <a:t>Outlook</a:t>
            </a:r>
          </a:p>
        </p:txBody>
      </p:sp>
      <p:sp>
        <p:nvSpPr>
          <p:cNvPr id="22" name="Rectangle 21">
            <a:extLst>
              <a:ext uri="{FF2B5EF4-FFF2-40B4-BE49-F238E27FC236}">
                <a16:creationId xmlns:a16="http://schemas.microsoft.com/office/drawing/2014/main" id="{D34E26A4-CCCF-41DA-822D-41BE31C08584}"/>
              </a:ext>
            </a:extLst>
          </p:cNvPr>
          <p:cNvSpPr/>
          <p:nvPr/>
        </p:nvSpPr>
        <p:spPr>
          <a:xfrm>
            <a:off x="960000" y="4374176"/>
            <a:ext cx="504056" cy="576064"/>
          </a:xfrm>
          <a:prstGeom prst="rect">
            <a:avLst/>
          </a:prstGeom>
          <a:solidFill>
            <a:schemeClr val="accent3">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a:solidFill>
                <a:schemeClr val="bg2">
                  <a:lumMod val="40000"/>
                  <a:lumOff val="60000"/>
                </a:schemeClr>
              </a:solidFill>
            </a:endParaRPr>
          </a:p>
        </p:txBody>
      </p:sp>
      <p:sp>
        <p:nvSpPr>
          <p:cNvPr id="23" name="Rectangle 22">
            <a:extLst>
              <a:ext uri="{FF2B5EF4-FFF2-40B4-BE49-F238E27FC236}">
                <a16:creationId xmlns:a16="http://schemas.microsoft.com/office/drawing/2014/main" id="{D2129451-6A27-B9D0-9DF2-10C9A2B0E7F7}"/>
              </a:ext>
            </a:extLst>
          </p:cNvPr>
          <p:cNvSpPr/>
          <p:nvPr/>
        </p:nvSpPr>
        <p:spPr>
          <a:xfrm>
            <a:off x="1559496" y="4374176"/>
            <a:ext cx="8208912" cy="576064"/>
          </a:xfrm>
          <a:prstGeom prst="rect">
            <a:avLst/>
          </a:prstGeom>
          <a:solidFill>
            <a:schemeClr val="accent1">
              <a:alpha val="5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a:r>
              <a:rPr lang="en-GB" sz="2400" b="1" dirty="0"/>
              <a:t>Questions and Answers</a:t>
            </a:r>
          </a:p>
        </p:txBody>
      </p:sp>
      <p:sp>
        <p:nvSpPr>
          <p:cNvPr id="24" name="TextBox 23">
            <a:extLst>
              <a:ext uri="{FF2B5EF4-FFF2-40B4-BE49-F238E27FC236}">
                <a16:creationId xmlns:a16="http://schemas.microsoft.com/office/drawing/2014/main" id="{57505C30-C809-87B6-9583-6AB7A2286F6B}"/>
              </a:ext>
            </a:extLst>
          </p:cNvPr>
          <p:cNvSpPr txBox="1"/>
          <p:nvPr/>
        </p:nvSpPr>
        <p:spPr>
          <a:xfrm>
            <a:off x="960000" y="1613991"/>
            <a:ext cx="504056" cy="461665"/>
          </a:xfrm>
          <a:prstGeom prst="rect">
            <a:avLst/>
          </a:prstGeom>
          <a:noFill/>
        </p:spPr>
        <p:txBody>
          <a:bodyPr wrap="square" rtlCol="0">
            <a:spAutoFit/>
          </a:bodyPr>
          <a:lstStyle/>
          <a:p>
            <a:pPr algn="ctr"/>
            <a:r>
              <a:rPr lang="en-GB" sz="2400" b="1" dirty="0">
                <a:solidFill>
                  <a:schemeClr val="bg2">
                    <a:lumMod val="40000"/>
                    <a:lumOff val="60000"/>
                  </a:schemeClr>
                </a:solidFill>
              </a:rPr>
              <a:t>01</a:t>
            </a:r>
          </a:p>
        </p:txBody>
      </p:sp>
      <p:sp>
        <p:nvSpPr>
          <p:cNvPr id="25" name="TextBox 24">
            <a:extLst>
              <a:ext uri="{FF2B5EF4-FFF2-40B4-BE49-F238E27FC236}">
                <a16:creationId xmlns:a16="http://schemas.microsoft.com/office/drawing/2014/main" id="{86230480-997F-0B07-6263-BCEAD0B8D798}"/>
              </a:ext>
            </a:extLst>
          </p:cNvPr>
          <p:cNvSpPr txBox="1"/>
          <p:nvPr/>
        </p:nvSpPr>
        <p:spPr>
          <a:xfrm>
            <a:off x="960000" y="2318709"/>
            <a:ext cx="504056" cy="461665"/>
          </a:xfrm>
          <a:prstGeom prst="rect">
            <a:avLst/>
          </a:prstGeom>
          <a:noFill/>
        </p:spPr>
        <p:txBody>
          <a:bodyPr wrap="square" rtlCol="0">
            <a:spAutoFit/>
          </a:bodyPr>
          <a:lstStyle/>
          <a:p>
            <a:pPr algn="ctr"/>
            <a:r>
              <a:rPr lang="en-GB" sz="2400" b="1" dirty="0">
                <a:solidFill>
                  <a:schemeClr val="bg2">
                    <a:lumMod val="40000"/>
                    <a:lumOff val="60000"/>
                  </a:schemeClr>
                </a:solidFill>
              </a:rPr>
              <a:t>02</a:t>
            </a:r>
          </a:p>
        </p:txBody>
      </p:sp>
      <p:sp>
        <p:nvSpPr>
          <p:cNvPr id="26" name="TextBox 25">
            <a:extLst>
              <a:ext uri="{FF2B5EF4-FFF2-40B4-BE49-F238E27FC236}">
                <a16:creationId xmlns:a16="http://schemas.microsoft.com/office/drawing/2014/main" id="{8C88C554-B9E5-7FD2-03A5-D213256976E9}"/>
              </a:ext>
            </a:extLst>
          </p:cNvPr>
          <p:cNvSpPr txBox="1"/>
          <p:nvPr/>
        </p:nvSpPr>
        <p:spPr>
          <a:xfrm>
            <a:off x="960000" y="3023427"/>
            <a:ext cx="504056" cy="461665"/>
          </a:xfrm>
          <a:prstGeom prst="rect">
            <a:avLst/>
          </a:prstGeom>
          <a:noFill/>
        </p:spPr>
        <p:txBody>
          <a:bodyPr wrap="square" rtlCol="0">
            <a:spAutoFit/>
          </a:bodyPr>
          <a:lstStyle/>
          <a:p>
            <a:pPr algn="ctr"/>
            <a:r>
              <a:rPr lang="en-GB" sz="2400" b="1" dirty="0">
                <a:solidFill>
                  <a:schemeClr val="bg2">
                    <a:lumMod val="40000"/>
                    <a:lumOff val="60000"/>
                  </a:schemeClr>
                </a:solidFill>
              </a:rPr>
              <a:t>03</a:t>
            </a:r>
          </a:p>
        </p:txBody>
      </p:sp>
      <p:sp>
        <p:nvSpPr>
          <p:cNvPr id="27" name="TextBox 26">
            <a:extLst>
              <a:ext uri="{FF2B5EF4-FFF2-40B4-BE49-F238E27FC236}">
                <a16:creationId xmlns:a16="http://schemas.microsoft.com/office/drawing/2014/main" id="{D127B34E-CCC6-6A1E-14FC-A4C46F303BD5}"/>
              </a:ext>
            </a:extLst>
          </p:cNvPr>
          <p:cNvSpPr txBox="1"/>
          <p:nvPr/>
        </p:nvSpPr>
        <p:spPr>
          <a:xfrm>
            <a:off x="960000" y="3731941"/>
            <a:ext cx="504056" cy="461665"/>
          </a:xfrm>
          <a:prstGeom prst="rect">
            <a:avLst/>
          </a:prstGeom>
          <a:noFill/>
        </p:spPr>
        <p:txBody>
          <a:bodyPr wrap="square" rtlCol="0">
            <a:spAutoFit/>
          </a:bodyPr>
          <a:lstStyle/>
          <a:p>
            <a:pPr algn="ctr"/>
            <a:r>
              <a:rPr lang="en-GB" sz="2400" b="1" dirty="0">
                <a:solidFill>
                  <a:schemeClr val="bg2">
                    <a:lumMod val="40000"/>
                    <a:lumOff val="60000"/>
                  </a:schemeClr>
                </a:solidFill>
              </a:rPr>
              <a:t>04</a:t>
            </a:r>
          </a:p>
        </p:txBody>
      </p:sp>
      <p:sp>
        <p:nvSpPr>
          <p:cNvPr id="28" name="TextBox 27">
            <a:extLst>
              <a:ext uri="{FF2B5EF4-FFF2-40B4-BE49-F238E27FC236}">
                <a16:creationId xmlns:a16="http://schemas.microsoft.com/office/drawing/2014/main" id="{12819D0B-0D06-0A0A-4BE1-5181A01C3E0B}"/>
              </a:ext>
            </a:extLst>
          </p:cNvPr>
          <p:cNvSpPr txBox="1"/>
          <p:nvPr/>
        </p:nvSpPr>
        <p:spPr>
          <a:xfrm>
            <a:off x="960000" y="4431375"/>
            <a:ext cx="504056" cy="461665"/>
          </a:xfrm>
          <a:prstGeom prst="rect">
            <a:avLst/>
          </a:prstGeom>
          <a:noFill/>
        </p:spPr>
        <p:txBody>
          <a:bodyPr wrap="square" rtlCol="0">
            <a:spAutoFit/>
          </a:bodyPr>
          <a:lstStyle/>
          <a:p>
            <a:pPr algn="ctr"/>
            <a:r>
              <a:rPr lang="en-GB" sz="2400" b="1" dirty="0">
                <a:solidFill>
                  <a:schemeClr val="bg2">
                    <a:lumMod val="40000"/>
                    <a:lumOff val="60000"/>
                  </a:schemeClr>
                </a:solidFill>
              </a:rPr>
              <a:t>05</a:t>
            </a:r>
          </a:p>
        </p:txBody>
      </p:sp>
      <p:sp>
        <p:nvSpPr>
          <p:cNvPr id="29" name="Slide Number Placeholder 28">
            <a:extLst>
              <a:ext uri="{FF2B5EF4-FFF2-40B4-BE49-F238E27FC236}">
                <a16:creationId xmlns:a16="http://schemas.microsoft.com/office/drawing/2014/main" id="{53650BB9-67A7-7D98-DC34-48A3208957B2}"/>
              </a:ext>
            </a:extLst>
          </p:cNvPr>
          <p:cNvSpPr>
            <a:spLocks noGrp="1"/>
          </p:cNvSpPr>
          <p:nvPr>
            <p:ph type="sldNum" sz="quarter" idx="12"/>
          </p:nvPr>
        </p:nvSpPr>
        <p:spPr/>
        <p:txBody>
          <a:bodyPr/>
          <a:lstStyle/>
          <a:p>
            <a:fld id="{B2C1A48D-FC65-4C77-B643-8FC0EBC0D9C2}" type="slidenum">
              <a:rPr lang="en-GB" noProof="0" smtClean="0"/>
              <a:t>3</a:t>
            </a:fld>
            <a:endParaRPr lang="en-GB" noProof="0" dirty="0"/>
          </a:p>
        </p:txBody>
      </p:sp>
    </p:spTree>
    <p:extLst>
      <p:ext uri="{BB962C8B-B14F-4D97-AF65-F5344CB8AC3E}">
        <p14:creationId xmlns:p14="http://schemas.microsoft.com/office/powerpoint/2010/main" val="40080107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996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Pumpkins, squash, gourds">
            <a:extLst>
              <a:ext uri="{FF2B5EF4-FFF2-40B4-BE49-F238E27FC236}">
                <a16:creationId xmlns:a16="http://schemas.microsoft.com/office/drawing/2014/main" id="{B2E06449-52F3-9DA6-16C7-5BC795925306}"/>
              </a:ext>
            </a:extLst>
          </p:cNvPr>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3092" r="32831" b="1"/>
          <a:stretch/>
        </p:blipFill>
        <p:spPr>
          <a:xfrm>
            <a:off x="20" y="1412876"/>
            <a:ext cx="2750380" cy="4679949"/>
          </a:xfrm>
          <a:noFill/>
        </p:spPr>
      </p:pic>
      <p:sp>
        <p:nvSpPr>
          <p:cNvPr id="3" name="Title 2">
            <a:extLst>
              <a:ext uri="{FF2B5EF4-FFF2-40B4-BE49-F238E27FC236}">
                <a16:creationId xmlns:a16="http://schemas.microsoft.com/office/drawing/2014/main" id="{D8BB8322-57DE-80D2-67E4-0B69A2AE6AA9}"/>
              </a:ext>
            </a:extLst>
          </p:cNvPr>
          <p:cNvSpPr>
            <a:spLocks noGrp="1"/>
          </p:cNvSpPr>
          <p:nvPr>
            <p:ph type="title"/>
          </p:nvPr>
        </p:nvSpPr>
        <p:spPr>
          <a:xfrm>
            <a:off x="960000" y="540001"/>
            <a:ext cx="10272000" cy="312073"/>
          </a:xfrm>
        </p:spPr>
        <p:txBody>
          <a:bodyPr anchor="t">
            <a:normAutofit/>
          </a:bodyPr>
          <a:lstStyle/>
          <a:p>
            <a:r>
              <a:rPr lang="en-GB" dirty="0"/>
              <a:t>Our Senior Management Team and Today’s Speakers</a:t>
            </a:r>
          </a:p>
        </p:txBody>
      </p:sp>
      <p:sp>
        <p:nvSpPr>
          <p:cNvPr id="12" name="Content Placeholder 3">
            <a:extLst>
              <a:ext uri="{FF2B5EF4-FFF2-40B4-BE49-F238E27FC236}">
                <a16:creationId xmlns:a16="http://schemas.microsoft.com/office/drawing/2014/main" id="{01510572-8503-EED6-7AF8-AF692C8FEF3E}"/>
              </a:ext>
            </a:extLst>
          </p:cNvPr>
          <p:cNvSpPr>
            <a:spLocks noGrp="1"/>
          </p:cNvSpPr>
          <p:nvPr>
            <p:ph sz="half" idx="14"/>
          </p:nvPr>
        </p:nvSpPr>
        <p:spPr>
          <a:xfrm>
            <a:off x="3144000" y="1412876"/>
            <a:ext cx="2750400" cy="4677637"/>
          </a:xfrm>
          <a:prstGeom prst="snip2DiagRect">
            <a:avLst/>
          </a:prstGeom>
          <a:solidFill>
            <a:schemeClr val="accent1"/>
          </a:solidFill>
        </p:spPr>
        <p:txBody>
          <a:bodyPr>
            <a:normAutofit/>
          </a:bodyPr>
          <a:lstStyle/>
          <a:p>
            <a:pPr marL="90488"/>
            <a:r>
              <a:rPr lang="en-US" sz="2600" b="1" dirty="0">
                <a:solidFill>
                  <a:schemeClr val="bg1"/>
                </a:solidFill>
              </a:rPr>
              <a:t>Hein Deprez</a:t>
            </a:r>
          </a:p>
          <a:p>
            <a:pPr marL="90488"/>
            <a:r>
              <a:rPr lang="en-US" sz="2600" dirty="0">
                <a:solidFill>
                  <a:schemeClr val="bg1"/>
                </a:solidFill>
              </a:rPr>
              <a:t>Co-CEO &amp; member of the Board</a:t>
            </a:r>
          </a:p>
        </p:txBody>
      </p:sp>
      <p:sp>
        <p:nvSpPr>
          <p:cNvPr id="14" name="Content Placeholder 4">
            <a:extLst>
              <a:ext uri="{FF2B5EF4-FFF2-40B4-BE49-F238E27FC236}">
                <a16:creationId xmlns:a16="http://schemas.microsoft.com/office/drawing/2014/main" id="{18516838-E9C9-4D14-F581-16F9FA04C1D4}"/>
              </a:ext>
            </a:extLst>
          </p:cNvPr>
          <p:cNvSpPr>
            <a:spLocks noGrp="1"/>
          </p:cNvSpPr>
          <p:nvPr>
            <p:ph sz="half" idx="15"/>
          </p:nvPr>
        </p:nvSpPr>
        <p:spPr>
          <a:xfrm>
            <a:off x="6297600" y="1412877"/>
            <a:ext cx="2750400" cy="4677636"/>
          </a:xfrm>
          <a:prstGeom prst="snip2DiagRect">
            <a:avLst/>
          </a:prstGeom>
          <a:solidFill>
            <a:schemeClr val="accent2"/>
          </a:solidFill>
        </p:spPr>
        <p:txBody>
          <a:bodyPr>
            <a:normAutofit/>
          </a:bodyPr>
          <a:lstStyle/>
          <a:p>
            <a:pPr marL="90488"/>
            <a:r>
              <a:rPr lang="en-US" sz="2600" b="1" dirty="0">
                <a:solidFill>
                  <a:schemeClr val="bg1"/>
                </a:solidFill>
              </a:rPr>
              <a:t>Marc Zwaaneveld</a:t>
            </a:r>
          </a:p>
          <a:p>
            <a:pPr marL="90488"/>
            <a:r>
              <a:rPr lang="en-US" sz="2600" dirty="0">
                <a:solidFill>
                  <a:schemeClr val="bg1"/>
                </a:solidFill>
              </a:rPr>
              <a:t>Co-CEO</a:t>
            </a:r>
          </a:p>
          <a:p>
            <a:pPr marL="90488"/>
            <a:r>
              <a:rPr lang="en-US" sz="2000" dirty="0">
                <a:solidFill>
                  <a:schemeClr val="bg1"/>
                </a:solidFill>
              </a:rPr>
              <a:t>Speaker today</a:t>
            </a:r>
          </a:p>
        </p:txBody>
      </p:sp>
      <p:sp>
        <p:nvSpPr>
          <p:cNvPr id="16" name="Content Placeholder 5">
            <a:extLst>
              <a:ext uri="{FF2B5EF4-FFF2-40B4-BE49-F238E27FC236}">
                <a16:creationId xmlns:a16="http://schemas.microsoft.com/office/drawing/2014/main" id="{B448AFF9-1C69-EADF-1EB5-67EC0D8C6536}"/>
              </a:ext>
            </a:extLst>
          </p:cNvPr>
          <p:cNvSpPr>
            <a:spLocks noGrp="1"/>
          </p:cNvSpPr>
          <p:nvPr>
            <p:ph sz="half" idx="16"/>
          </p:nvPr>
        </p:nvSpPr>
        <p:spPr>
          <a:xfrm>
            <a:off x="9441600" y="1412876"/>
            <a:ext cx="2750400" cy="4677637"/>
          </a:xfrm>
          <a:prstGeom prst="snip2DiagRect">
            <a:avLst/>
          </a:prstGeom>
          <a:solidFill>
            <a:schemeClr val="accent3"/>
          </a:solidFill>
        </p:spPr>
        <p:txBody>
          <a:bodyPr>
            <a:normAutofit/>
          </a:bodyPr>
          <a:lstStyle/>
          <a:p>
            <a:pPr marL="90488"/>
            <a:r>
              <a:rPr lang="en-US" sz="2600" b="1" dirty="0">
                <a:solidFill>
                  <a:schemeClr val="bg1"/>
                </a:solidFill>
              </a:rPr>
              <a:t>Nicolas De Clercq</a:t>
            </a:r>
          </a:p>
          <a:p>
            <a:pPr marL="90488"/>
            <a:r>
              <a:rPr lang="en-US" sz="2600" dirty="0">
                <a:solidFill>
                  <a:schemeClr val="bg1"/>
                </a:solidFill>
              </a:rPr>
              <a:t>CFO</a:t>
            </a:r>
          </a:p>
          <a:p>
            <a:pPr marL="90488"/>
            <a:r>
              <a:rPr lang="en-US" sz="2000" dirty="0">
                <a:solidFill>
                  <a:schemeClr val="bg1"/>
                </a:solidFill>
              </a:rPr>
              <a:t>Speaker today</a:t>
            </a:r>
          </a:p>
        </p:txBody>
      </p:sp>
      <p:sp>
        <p:nvSpPr>
          <p:cNvPr id="5" name="Slide Number Placeholder 4">
            <a:extLst>
              <a:ext uri="{FF2B5EF4-FFF2-40B4-BE49-F238E27FC236}">
                <a16:creationId xmlns:a16="http://schemas.microsoft.com/office/drawing/2014/main" id="{C05AA8CD-E2EE-33B8-9E14-23D1EFB51B15}"/>
              </a:ext>
            </a:extLst>
          </p:cNvPr>
          <p:cNvSpPr>
            <a:spLocks noGrp="1"/>
          </p:cNvSpPr>
          <p:nvPr>
            <p:ph type="sldNum" sz="quarter" idx="12"/>
          </p:nvPr>
        </p:nvSpPr>
        <p:spPr>
          <a:xfrm>
            <a:off x="96000" y="6561460"/>
            <a:ext cx="768000" cy="180000"/>
          </a:xfrm>
        </p:spPr>
        <p:txBody>
          <a:bodyPr anchor="t">
            <a:normAutofit/>
          </a:bodyPr>
          <a:lstStyle/>
          <a:p>
            <a:pPr>
              <a:spcAft>
                <a:spcPts val="600"/>
              </a:spcAft>
            </a:pPr>
            <a:fld id="{B2C1A48D-FC65-4C77-B643-8FC0EBC0D9C2}" type="slidenum">
              <a:rPr lang="en-GB" noProof="0" smtClean="0"/>
              <a:pPr>
                <a:spcAft>
                  <a:spcPts val="600"/>
                </a:spcAft>
              </a:pPr>
              <a:t>4</a:t>
            </a:fld>
            <a:endParaRPr lang="en-GB" noProof="0"/>
          </a:p>
        </p:txBody>
      </p:sp>
      <p:pic>
        <p:nvPicPr>
          <p:cNvPr id="8" name="Picture 7">
            <a:extLst>
              <a:ext uri="{FF2B5EF4-FFF2-40B4-BE49-F238E27FC236}">
                <a16:creationId xmlns:a16="http://schemas.microsoft.com/office/drawing/2014/main" id="{5DE3DE11-9CB8-26BB-2C9C-505FFCD80A0F}"/>
              </a:ext>
            </a:extLst>
          </p:cNvPr>
          <p:cNvPicPr>
            <a:picLocks noChangeAspect="1"/>
          </p:cNvPicPr>
          <p:nvPr/>
        </p:nvPicPr>
        <p:blipFill rotWithShape="1">
          <a:blip r:embed="rId4"/>
          <a:srcRect r="13037"/>
          <a:stretch/>
        </p:blipFill>
        <p:spPr>
          <a:xfrm>
            <a:off x="6557250" y="3481488"/>
            <a:ext cx="2219746" cy="2029518"/>
          </a:xfrm>
          <a:prstGeom prst="rect">
            <a:avLst/>
          </a:prstGeom>
          <a:ln w="38100">
            <a:solidFill>
              <a:schemeClr val="bg2">
                <a:lumMod val="40000"/>
                <a:lumOff val="60000"/>
              </a:schemeClr>
            </a:solidFill>
          </a:ln>
        </p:spPr>
      </p:pic>
      <p:pic>
        <p:nvPicPr>
          <p:cNvPr id="9" name="Picture 8">
            <a:extLst>
              <a:ext uri="{FF2B5EF4-FFF2-40B4-BE49-F238E27FC236}">
                <a16:creationId xmlns:a16="http://schemas.microsoft.com/office/drawing/2014/main" id="{A058E28B-8218-F797-AF8A-89F2B527158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6935"/>
          <a:stretch/>
        </p:blipFill>
        <p:spPr>
          <a:xfrm>
            <a:off x="3403076" y="3481488"/>
            <a:ext cx="2232248" cy="2035744"/>
          </a:xfrm>
          <a:prstGeom prst="rect">
            <a:avLst/>
          </a:prstGeom>
          <a:ln w="38100">
            <a:solidFill>
              <a:schemeClr val="bg2">
                <a:lumMod val="40000"/>
                <a:lumOff val="60000"/>
              </a:schemeClr>
            </a:solidFill>
          </a:ln>
        </p:spPr>
      </p:pic>
      <p:cxnSp>
        <p:nvCxnSpPr>
          <p:cNvPr id="13" name="Straight Connector 12">
            <a:extLst>
              <a:ext uri="{FF2B5EF4-FFF2-40B4-BE49-F238E27FC236}">
                <a16:creationId xmlns:a16="http://schemas.microsoft.com/office/drawing/2014/main" id="{83E65272-8B1A-825A-0B03-73A663DC80B8}"/>
              </a:ext>
            </a:extLst>
          </p:cNvPr>
          <p:cNvCxnSpPr/>
          <p:nvPr/>
        </p:nvCxnSpPr>
        <p:spPr>
          <a:xfrm>
            <a:off x="3719736" y="5805264"/>
            <a:ext cx="1728192" cy="0"/>
          </a:xfrm>
          <a:prstGeom prst="line">
            <a:avLst/>
          </a:prstGeom>
          <a:ln>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32E1F5-1551-8EB2-037A-5BF75EFD013E}"/>
              </a:ext>
            </a:extLst>
          </p:cNvPr>
          <p:cNvCxnSpPr/>
          <p:nvPr/>
        </p:nvCxnSpPr>
        <p:spPr>
          <a:xfrm>
            <a:off x="6888088" y="5806265"/>
            <a:ext cx="1728192" cy="0"/>
          </a:xfrm>
          <a:prstGeom prst="line">
            <a:avLst/>
          </a:prstGeom>
          <a:ln>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22E63E2-DB9C-01CC-3A64-272584CCE905}"/>
              </a:ext>
            </a:extLst>
          </p:cNvPr>
          <p:cNvCxnSpPr/>
          <p:nvPr/>
        </p:nvCxnSpPr>
        <p:spPr>
          <a:xfrm>
            <a:off x="10056440" y="5797557"/>
            <a:ext cx="1728192" cy="0"/>
          </a:xfrm>
          <a:prstGeom prst="line">
            <a:avLst/>
          </a:prstGeom>
          <a:ln>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D14C3F4-87D9-3B2F-AA29-2F35C2BEF3E4}"/>
              </a:ext>
            </a:extLst>
          </p:cNvPr>
          <p:cNvPicPr>
            <a:picLocks noChangeAspect="1"/>
          </p:cNvPicPr>
          <p:nvPr/>
        </p:nvPicPr>
        <p:blipFill rotWithShape="1">
          <a:blip r:embed="rId6"/>
          <a:srcRect t="-1" r="16416" b="32971"/>
          <a:stretch/>
        </p:blipFill>
        <p:spPr>
          <a:xfrm>
            <a:off x="9774055" y="3429000"/>
            <a:ext cx="2085489" cy="2089680"/>
          </a:xfrm>
          <a:prstGeom prst="rect">
            <a:avLst/>
          </a:prstGeom>
          <a:ln w="38100">
            <a:solidFill>
              <a:schemeClr val="bg2">
                <a:lumMod val="40000"/>
                <a:lumOff val="60000"/>
              </a:schemeClr>
            </a:solidFill>
          </a:ln>
        </p:spPr>
      </p:pic>
    </p:spTree>
    <p:extLst>
      <p:ext uri="{BB962C8B-B14F-4D97-AF65-F5344CB8AC3E}">
        <p14:creationId xmlns:p14="http://schemas.microsoft.com/office/powerpoint/2010/main" val="166851206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Variety of fresh salads">
            <a:extLst>
              <a:ext uri="{FF2B5EF4-FFF2-40B4-BE49-F238E27FC236}">
                <a16:creationId xmlns:a16="http://schemas.microsoft.com/office/drawing/2014/main" id="{98D702BD-ACB5-1C55-1CBD-2988FE729A64}"/>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t="12183" b="3547"/>
          <a:stretch/>
        </p:blipFill>
        <p:spPr>
          <a:xfrm>
            <a:off x="0" y="10"/>
            <a:ext cx="12191980" cy="6857990"/>
          </a:xfrm>
          <a:noFill/>
        </p:spPr>
      </p:pic>
      <p:sp>
        <p:nvSpPr>
          <p:cNvPr id="8" name="Slide Number Placeholder 7" hidden="1">
            <a:extLst>
              <a:ext uri="{FF2B5EF4-FFF2-40B4-BE49-F238E27FC236}">
                <a16:creationId xmlns:a16="http://schemas.microsoft.com/office/drawing/2014/main" id="{9811DBBE-827A-6DA2-67EE-7E5973D8A335}"/>
              </a:ext>
            </a:extLst>
          </p:cNvPr>
          <p:cNvSpPr>
            <a:spLocks noGrp="1"/>
          </p:cNvSpPr>
          <p:nvPr>
            <p:ph type="sldNum" sz="quarter" idx="12"/>
          </p:nvPr>
        </p:nvSpPr>
        <p:spPr/>
        <p:txBody>
          <a:bodyPr/>
          <a:lstStyle/>
          <a:p>
            <a:pPr>
              <a:spcAft>
                <a:spcPts val="600"/>
              </a:spcAft>
            </a:pPr>
            <a:fld id="{B2C1A48D-FC65-4C77-B643-8FC0EBC0D9C2}" type="slidenum">
              <a:rPr lang="en-GB" noProof="0" smtClean="0"/>
              <a:pPr>
                <a:spcAft>
                  <a:spcPts val="600"/>
                </a:spcAft>
              </a:pPr>
              <a:t>5</a:t>
            </a:fld>
            <a:endParaRPr lang="en-GB" noProof="0"/>
          </a:p>
        </p:txBody>
      </p:sp>
      <p:sp>
        <p:nvSpPr>
          <p:cNvPr id="15" name="Teardrop 14">
            <a:extLst>
              <a:ext uri="{FF2B5EF4-FFF2-40B4-BE49-F238E27FC236}">
                <a16:creationId xmlns:a16="http://schemas.microsoft.com/office/drawing/2014/main" id="{F7A25BB7-316F-118D-DC12-3239E119E717}"/>
              </a:ext>
            </a:extLst>
          </p:cNvPr>
          <p:cNvSpPr/>
          <p:nvPr/>
        </p:nvSpPr>
        <p:spPr>
          <a:xfrm>
            <a:off x="407368" y="476672"/>
            <a:ext cx="6336704" cy="5904656"/>
          </a:xfrm>
          <a:prstGeom prst="teardrop">
            <a:avLst/>
          </a:prstGeom>
          <a:solidFill>
            <a:schemeClr val="bg2">
              <a:lumMod val="20000"/>
              <a:lumOff val="80000"/>
              <a:alpha val="42000"/>
            </a:schemeClr>
          </a:solidFill>
          <a:ln w="361950">
            <a:solidFill>
              <a:schemeClr val="bg2">
                <a:lumMod val="40000"/>
                <a:lumOff val="60000"/>
                <a:alpha val="5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ABDC525-FEFD-E74C-CBBF-363A97BBFBC4}"/>
              </a:ext>
            </a:extLst>
          </p:cNvPr>
          <p:cNvSpPr txBox="1"/>
          <p:nvPr/>
        </p:nvSpPr>
        <p:spPr>
          <a:xfrm>
            <a:off x="1343472" y="1628800"/>
            <a:ext cx="4320480" cy="3416320"/>
          </a:xfrm>
          <a:prstGeom prst="rect">
            <a:avLst/>
          </a:prstGeom>
          <a:noFill/>
        </p:spPr>
        <p:txBody>
          <a:bodyPr wrap="square" rtlCol="0">
            <a:spAutoFit/>
          </a:bodyPr>
          <a:lstStyle/>
          <a:p>
            <a:r>
              <a:rPr lang="en-GB" sz="7200" dirty="0">
                <a:solidFill>
                  <a:schemeClr val="accent3">
                    <a:lumMod val="50000"/>
                  </a:schemeClr>
                </a:solidFill>
              </a:rPr>
              <a:t>Half Year</a:t>
            </a:r>
          </a:p>
          <a:p>
            <a:r>
              <a:rPr lang="en-GB" sz="7200" dirty="0">
                <a:solidFill>
                  <a:schemeClr val="accent3">
                    <a:lumMod val="50000"/>
                  </a:schemeClr>
                </a:solidFill>
              </a:rPr>
              <a:t>2023/2024</a:t>
            </a:r>
          </a:p>
          <a:p>
            <a:r>
              <a:rPr lang="en-GB" sz="7200" dirty="0">
                <a:solidFill>
                  <a:schemeClr val="accent3">
                    <a:lumMod val="50000"/>
                  </a:schemeClr>
                </a:solidFill>
              </a:rPr>
              <a:t>Highlights</a:t>
            </a:r>
          </a:p>
        </p:txBody>
      </p:sp>
    </p:spTree>
    <p:extLst>
      <p:ext uri="{BB962C8B-B14F-4D97-AF65-F5344CB8AC3E}">
        <p14:creationId xmlns:p14="http://schemas.microsoft.com/office/powerpoint/2010/main" val="248541757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C03D46-37CA-8C4A-CD50-65E0B2D907C7}"/>
              </a:ext>
            </a:extLst>
          </p:cNvPr>
          <p:cNvSpPr>
            <a:spLocks noGrp="1"/>
          </p:cNvSpPr>
          <p:nvPr>
            <p:ph type="title"/>
          </p:nvPr>
        </p:nvSpPr>
        <p:spPr/>
        <p:txBody>
          <a:bodyPr/>
          <a:lstStyle/>
          <a:p>
            <a:r>
              <a:rPr lang="en-GB" dirty="0"/>
              <a:t>Half Year 2023/2024 Highlights</a:t>
            </a:r>
          </a:p>
        </p:txBody>
      </p:sp>
      <p:sp>
        <p:nvSpPr>
          <p:cNvPr id="5" name="Slide Number Placeholder 4">
            <a:extLst>
              <a:ext uri="{FF2B5EF4-FFF2-40B4-BE49-F238E27FC236}">
                <a16:creationId xmlns:a16="http://schemas.microsoft.com/office/drawing/2014/main" id="{AAE2E42E-59A2-1BBE-5E06-714C320AFA03}"/>
              </a:ext>
            </a:extLst>
          </p:cNvPr>
          <p:cNvSpPr>
            <a:spLocks noGrp="1"/>
          </p:cNvSpPr>
          <p:nvPr>
            <p:ph type="sldNum" sz="quarter" idx="12"/>
          </p:nvPr>
        </p:nvSpPr>
        <p:spPr/>
        <p:txBody>
          <a:bodyPr/>
          <a:lstStyle/>
          <a:p>
            <a:fld id="{B2C1A48D-FC65-4C77-B643-8FC0EBC0D9C2}" type="slidenum">
              <a:rPr lang="en-GB" noProof="0" smtClean="0"/>
              <a:t>6</a:t>
            </a:fld>
            <a:endParaRPr lang="en-GB" noProof="0" dirty="0"/>
          </a:p>
        </p:txBody>
      </p:sp>
      <p:graphicFrame>
        <p:nvGraphicFramePr>
          <p:cNvPr id="6" name="Table 5">
            <a:extLst>
              <a:ext uri="{FF2B5EF4-FFF2-40B4-BE49-F238E27FC236}">
                <a16:creationId xmlns:a16="http://schemas.microsoft.com/office/drawing/2014/main" id="{1F891AF3-A996-A0A3-0D44-3AB18A3D1E38}"/>
              </a:ext>
            </a:extLst>
          </p:cNvPr>
          <p:cNvGraphicFramePr>
            <a:graphicFrameLocks noGrp="1"/>
          </p:cNvGraphicFramePr>
          <p:nvPr>
            <p:extLst>
              <p:ext uri="{D42A27DB-BD31-4B8C-83A1-F6EECF244321}">
                <p14:modId xmlns:p14="http://schemas.microsoft.com/office/powerpoint/2010/main" val="2530377220"/>
              </p:ext>
            </p:extLst>
          </p:nvPr>
        </p:nvGraphicFramePr>
        <p:xfrm>
          <a:off x="767408" y="993007"/>
          <a:ext cx="5232000" cy="4803599"/>
        </p:xfrm>
        <a:graphic>
          <a:graphicData uri="http://schemas.openxmlformats.org/drawingml/2006/table">
            <a:tbl>
              <a:tblPr firstRow="1" bandRow="1">
                <a:tableStyleId>{5C22544A-7EE6-4342-B048-85BDC9FD1C3A}</a:tableStyleId>
              </a:tblPr>
              <a:tblGrid>
                <a:gridCol w="1308000">
                  <a:extLst>
                    <a:ext uri="{9D8B030D-6E8A-4147-A177-3AD203B41FA5}">
                      <a16:colId xmlns:a16="http://schemas.microsoft.com/office/drawing/2014/main" val="97468923"/>
                    </a:ext>
                  </a:extLst>
                </a:gridCol>
                <a:gridCol w="1308000">
                  <a:extLst>
                    <a:ext uri="{9D8B030D-6E8A-4147-A177-3AD203B41FA5}">
                      <a16:colId xmlns:a16="http://schemas.microsoft.com/office/drawing/2014/main" val="2861229117"/>
                    </a:ext>
                  </a:extLst>
                </a:gridCol>
                <a:gridCol w="1308000">
                  <a:extLst>
                    <a:ext uri="{9D8B030D-6E8A-4147-A177-3AD203B41FA5}">
                      <a16:colId xmlns:a16="http://schemas.microsoft.com/office/drawing/2014/main" val="2116108968"/>
                    </a:ext>
                  </a:extLst>
                </a:gridCol>
                <a:gridCol w="1308000">
                  <a:extLst>
                    <a:ext uri="{9D8B030D-6E8A-4147-A177-3AD203B41FA5}">
                      <a16:colId xmlns:a16="http://schemas.microsoft.com/office/drawing/2014/main" val="1612569957"/>
                    </a:ext>
                  </a:extLst>
                </a:gridCol>
              </a:tblGrid>
              <a:tr h="512057">
                <a:tc gridSpan="4">
                  <a:txBody>
                    <a:bodyPr/>
                    <a:lstStyle/>
                    <a:p>
                      <a:r>
                        <a:rPr lang="en-GB" sz="2000" dirty="0"/>
                        <a:t>Net Sales</a:t>
                      </a:r>
                    </a:p>
                  </a:txBody>
                  <a:tcPr anchor="ct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913246930"/>
                  </a:ext>
                </a:extLst>
              </a:tr>
              <a:tr h="512057">
                <a:tc>
                  <a:txBody>
                    <a:bodyPr/>
                    <a:lstStyle/>
                    <a:p>
                      <a:pPr algn="ctr"/>
                      <a:r>
                        <a:rPr lang="en-GB" sz="1800" b="1" dirty="0"/>
                        <a:t>H1 ‘23</a:t>
                      </a:r>
                    </a:p>
                  </a:txBody>
                  <a:tcPr anchor="ctr">
                    <a:solidFill>
                      <a:schemeClr val="accent3">
                        <a:lumMod val="20000"/>
                        <a:lumOff val="80000"/>
                      </a:schemeClr>
                    </a:solidFill>
                  </a:tcPr>
                </a:tc>
                <a:tc>
                  <a:txBody>
                    <a:bodyPr/>
                    <a:lstStyle/>
                    <a:p>
                      <a:pPr algn="ctr"/>
                      <a:r>
                        <a:rPr lang="en-GB" sz="1800" b="1" dirty="0"/>
                        <a:t>H1 ’22</a:t>
                      </a:r>
                    </a:p>
                  </a:txBody>
                  <a:tcPr anchor="ctr">
                    <a:solidFill>
                      <a:schemeClr val="accent3">
                        <a:lumMod val="20000"/>
                        <a:lumOff val="80000"/>
                      </a:schemeClr>
                    </a:solidFill>
                  </a:tcPr>
                </a:tc>
                <a:tc>
                  <a:txBody>
                    <a:bodyPr/>
                    <a:lstStyle/>
                    <a:p>
                      <a:pPr algn="ctr"/>
                      <a:r>
                        <a:rPr lang="en-GB" sz="1800" b="1" dirty="0"/>
                        <a:t>Variance</a:t>
                      </a:r>
                    </a:p>
                  </a:txBody>
                  <a:tcPr anchor="ctr">
                    <a:solidFill>
                      <a:schemeClr val="accent3">
                        <a:lumMod val="20000"/>
                        <a:lumOff val="80000"/>
                      </a:schemeClr>
                    </a:solidFill>
                  </a:tcPr>
                </a:tc>
                <a:tc>
                  <a:txBody>
                    <a:bodyPr/>
                    <a:lstStyle/>
                    <a:p>
                      <a:pPr algn="ctr"/>
                      <a:r>
                        <a:rPr lang="en-GB" sz="1800" b="1" dirty="0"/>
                        <a:t>Variance </a:t>
                      </a:r>
                      <a:r>
                        <a:rPr lang="en-GB" sz="1800" b="1" dirty="0" err="1"/>
                        <a:t>LfL</a:t>
                      </a:r>
                      <a:endParaRPr lang="en-GB" sz="1800" b="1" dirty="0"/>
                    </a:p>
                  </a:txBody>
                  <a:tcPr anchor="ctr">
                    <a:solidFill>
                      <a:schemeClr val="accent3">
                        <a:lumMod val="20000"/>
                        <a:lumOff val="80000"/>
                      </a:schemeClr>
                    </a:solidFill>
                  </a:tcPr>
                </a:tc>
                <a:extLst>
                  <a:ext uri="{0D108BD9-81ED-4DB2-BD59-A6C34878D82A}">
                    <a16:rowId xmlns:a16="http://schemas.microsoft.com/office/drawing/2014/main" val="3404425265"/>
                  </a:ext>
                </a:extLst>
              </a:tr>
              <a:tr h="512057">
                <a:tc>
                  <a:txBody>
                    <a:bodyPr/>
                    <a:lstStyle/>
                    <a:p>
                      <a:pPr algn="ctr"/>
                      <a:r>
                        <a:rPr lang="en-GB" sz="1600" dirty="0"/>
                        <a:t>2 521,3</a:t>
                      </a:r>
                    </a:p>
                  </a:txBody>
                  <a:tcPr anchor="ctr">
                    <a:solidFill>
                      <a:schemeClr val="bg1">
                        <a:lumMod val="95000"/>
                      </a:schemeClr>
                    </a:solidFill>
                  </a:tcPr>
                </a:tc>
                <a:tc>
                  <a:txBody>
                    <a:bodyPr/>
                    <a:lstStyle/>
                    <a:p>
                      <a:pPr algn="ctr"/>
                      <a:r>
                        <a:rPr lang="en-GB" sz="1600" dirty="0"/>
                        <a:t>2 301,9</a:t>
                      </a:r>
                    </a:p>
                  </a:txBody>
                  <a:tcPr anchor="ctr">
                    <a:solidFill>
                      <a:schemeClr val="bg1">
                        <a:lumMod val="95000"/>
                      </a:schemeClr>
                    </a:solidFill>
                  </a:tcPr>
                </a:tc>
                <a:tc>
                  <a:txBody>
                    <a:bodyPr/>
                    <a:lstStyle/>
                    <a:p>
                      <a:pPr algn="ctr"/>
                      <a:r>
                        <a:rPr lang="en-GB" sz="1600" dirty="0">
                          <a:solidFill>
                            <a:schemeClr val="accent2"/>
                          </a:solidFill>
                        </a:rPr>
                        <a:t>9,5%</a:t>
                      </a:r>
                    </a:p>
                  </a:txBody>
                  <a:tcPr anchor="ctr">
                    <a:solidFill>
                      <a:schemeClr val="bg1">
                        <a:lumMod val="95000"/>
                      </a:schemeClr>
                    </a:solidFill>
                  </a:tcPr>
                </a:tc>
                <a:tc>
                  <a:txBody>
                    <a:bodyPr/>
                    <a:lstStyle/>
                    <a:p>
                      <a:pPr algn="ctr"/>
                      <a:r>
                        <a:rPr lang="en-GB" sz="1600" dirty="0">
                          <a:solidFill>
                            <a:schemeClr val="accent2"/>
                          </a:solidFill>
                        </a:rPr>
                        <a:t>11,2%</a:t>
                      </a:r>
                    </a:p>
                  </a:txBody>
                  <a:tcPr anchor="ctr">
                    <a:solidFill>
                      <a:schemeClr val="bg1">
                        <a:lumMod val="95000"/>
                      </a:schemeClr>
                    </a:solidFill>
                  </a:tcPr>
                </a:tc>
                <a:extLst>
                  <a:ext uri="{0D108BD9-81ED-4DB2-BD59-A6C34878D82A}">
                    <a16:rowId xmlns:a16="http://schemas.microsoft.com/office/drawing/2014/main" val="2506379756"/>
                  </a:ext>
                </a:extLst>
              </a:tr>
              <a:tr h="512057">
                <a:tc gridSpan="4">
                  <a:txBody>
                    <a:bodyPr/>
                    <a:lstStyle/>
                    <a:p>
                      <a:r>
                        <a:rPr lang="en-GB" sz="2000" b="1" dirty="0">
                          <a:solidFill>
                            <a:schemeClr val="bg1"/>
                          </a:solidFill>
                        </a:rPr>
                        <a:t>Adjusted EBITDA</a:t>
                      </a:r>
                    </a:p>
                  </a:txBody>
                  <a:tcPr anchor="ctr">
                    <a:solidFill>
                      <a:schemeClr val="accent2"/>
                    </a:solidFill>
                  </a:tcPr>
                </a:tc>
                <a:tc hMerge="1">
                  <a:txBody>
                    <a:bodyPr/>
                    <a:lstStyle/>
                    <a:p>
                      <a:endParaRPr lang="en-GB" dirty="0"/>
                    </a:p>
                  </a:txBody>
                  <a:tcP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725979634"/>
                  </a:ext>
                </a:extLst>
              </a:tr>
              <a:tr h="512057">
                <a:tc>
                  <a:txBody>
                    <a:bodyPr/>
                    <a:lstStyle/>
                    <a:p>
                      <a:pPr algn="ctr"/>
                      <a:r>
                        <a:rPr lang="en-GB" sz="1800" b="1" dirty="0"/>
                        <a:t>H1 ‘23</a:t>
                      </a:r>
                    </a:p>
                  </a:txBody>
                  <a:tcPr anchor="ctr">
                    <a:solidFill>
                      <a:schemeClr val="accent3">
                        <a:lumMod val="20000"/>
                        <a:lumOff val="80000"/>
                      </a:schemeClr>
                    </a:solidFill>
                  </a:tcPr>
                </a:tc>
                <a:tc>
                  <a:txBody>
                    <a:bodyPr/>
                    <a:lstStyle/>
                    <a:p>
                      <a:pPr algn="ctr"/>
                      <a:r>
                        <a:rPr lang="en-GB" sz="1800" b="1" dirty="0"/>
                        <a:t>H1 ’22</a:t>
                      </a:r>
                    </a:p>
                  </a:txBody>
                  <a:tcPr anchor="ctr">
                    <a:solidFill>
                      <a:schemeClr val="accent3">
                        <a:lumMod val="20000"/>
                        <a:lumOff val="80000"/>
                      </a:schemeClr>
                    </a:solidFill>
                  </a:tcPr>
                </a:tc>
                <a:tc>
                  <a:txBody>
                    <a:bodyPr/>
                    <a:lstStyle/>
                    <a:p>
                      <a:pPr algn="ctr"/>
                      <a:r>
                        <a:rPr lang="en-GB" sz="1800" b="1" dirty="0"/>
                        <a:t>Variance</a:t>
                      </a:r>
                    </a:p>
                  </a:txBody>
                  <a:tcPr anchor="ctr">
                    <a:solidFill>
                      <a:schemeClr val="accent3">
                        <a:lumMod val="20000"/>
                        <a:lumOff val="80000"/>
                      </a:schemeClr>
                    </a:solidFill>
                  </a:tcPr>
                </a:tc>
                <a:tc>
                  <a:txBody>
                    <a:bodyPr/>
                    <a:lstStyle/>
                    <a:p>
                      <a:pPr algn="ctr"/>
                      <a:endParaRPr lang="en-GB" sz="1800" b="1" kern="1200" dirty="0">
                        <a:solidFill>
                          <a:schemeClr val="dk1"/>
                        </a:solidFill>
                        <a:latin typeface="+mn-lt"/>
                        <a:ea typeface="+mn-ea"/>
                        <a:cs typeface="+mn-cs"/>
                      </a:endParaRPr>
                    </a:p>
                  </a:txBody>
                  <a:tcPr anchor="ctr">
                    <a:solidFill>
                      <a:schemeClr val="accent3">
                        <a:lumMod val="20000"/>
                        <a:lumOff val="80000"/>
                      </a:schemeClr>
                    </a:solidFill>
                  </a:tcPr>
                </a:tc>
                <a:extLst>
                  <a:ext uri="{0D108BD9-81ED-4DB2-BD59-A6C34878D82A}">
                    <a16:rowId xmlns:a16="http://schemas.microsoft.com/office/drawing/2014/main" val="3968865782"/>
                  </a:ext>
                </a:extLst>
              </a:tr>
              <a:tr h="512057">
                <a:tc>
                  <a:txBody>
                    <a:bodyPr/>
                    <a:lstStyle/>
                    <a:p>
                      <a:pPr algn="ctr"/>
                      <a:r>
                        <a:rPr lang="en-GB" sz="1600" dirty="0"/>
                        <a:t>90,3</a:t>
                      </a:r>
                    </a:p>
                  </a:txBody>
                  <a:tcPr anchor="ctr">
                    <a:solidFill>
                      <a:schemeClr val="bg1">
                        <a:lumMod val="95000"/>
                      </a:schemeClr>
                    </a:solidFill>
                  </a:tcPr>
                </a:tc>
                <a:tc>
                  <a:txBody>
                    <a:bodyPr/>
                    <a:lstStyle/>
                    <a:p>
                      <a:pPr algn="ctr"/>
                      <a:r>
                        <a:rPr lang="en-GB" sz="1600" dirty="0"/>
                        <a:t>80,4</a:t>
                      </a:r>
                    </a:p>
                  </a:txBody>
                  <a:tcPr anchor="ctr">
                    <a:solidFill>
                      <a:schemeClr val="bg1">
                        <a:lumMod val="95000"/>
                      </a:schemeClr>
                    </a:solidFill>
                  </a:tcPr>
                </a:tc>
                <a:tc>
                  <a:txBody>
                    <a:bodyPr/>
                    <a:lstStyle/>
                    <a:p>
                      <a:pPr algn="ctr"/>
                      <a:r>
                        <a:rPr lang="en-GB" sz="1600" dirty="0">
                          <a:solidFill>
                            <a:schemeClr val="accent2"/>
                          </a:solidFill>
                        </a:rPr>
                        <a:t>12,3%</a:t>
                      </a:r>
                    </a:p>
                  </a:txBody>
                  <a:tcPr anchor="ctr">
                    <a:solidFill>
                      <a:schemeClr val="bg1">
                        <a:lumMod val="95000"/>
                      </a:schemeClr>
                    </a:solidFill>
                  </a:tcPr>
                </a:tc>
                <a:tc>
                  <a:txBody>
                    <a:bodyPr/>
                    <a:lstStyle/>
                    <a:p>
                      <a:pPr algn="ctr"/>
                      <a:endParaRPr lang="en-GB" sz="1600" dirty="0">
                        <a:solidFill>
                          <a:schemeClr val="bg1"/>
                        </a:solidFill>
                      </a:endParaRPr>
                    </a:p>
                  </a:txBody>
                  <a:tcPr anchor="ctr">
                    <a:solidFill>
                      <a:schemeClr val="bg1">
                        <a:lumMod val="95000"/>
                      </a:schemeClr>
                    </a:solidFill>
                  </a:tcPr>
                </a:tc>
                <a:extLst>
                  <a:ext uri="{0D108BD9-81ED-4DB2-BD59-A6C34878D82A}">
                    <a16:rowId xmlns:a16="http://schemas.microsoft.com/office/drawing/2014/main" val="1485467030"/>
                  </a:ext>
                </a:extLst>
              </a:tr>
              <a:tr h="512057">
                <a:tc gridSpan="4">
                  <a:txBody>
                    <a:bodyPr/>
                    <a:lstStyle/>
                    <a:p>
                      <a:r>
                        <a:rPr lang="en-GB" sz="2000" b="1" dirty="0">
                          <a:solidFill>
                            <a:schemeClr val="bg1"/>
                          </a:solidFill>
                        </a:rPr>
                        <a:t>Net Financial Debt | Leverage</a:t>
                      </a:r>
                    </a:p>
                  </a:txBody>
                  <a:tcPr anchor="ctr">
                    <a:solidFill>
                      <a:schemeClr val="accent3"/>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788600115"/>
                  </a:ext>
                </a:extLst>
              </a:tr>
              <a:tr h="512057">
                <a:tc>
                  <a:txBody>
                    <a:bodyPr/>
                    <a:lstStyle/>
                    <a:p>
                      <a:pPr algn="ctr"/>
                      <a:r>
                        <a:rPr lang="en-GB" sz="1800" b="1" dirty="0"/>
                        <a:t>H1 ‘23</a:t>
                      </a:r>
                    </a:p>
                  </a:txBody>
                  <a:tcPr anchor="ctr">
                    <a:solidFill>
                      <a:schemeClr val="accent3">
                        <a:lumMod val="20000"/>
                        <a:lumOff val="80000"/>
                      </a:schemeClr>
                    </a:solidFill>
                  </a:tcPr>
                </a:tc>
                <a:tc>
                  <a:txBody>
                    <a:bodyPr/>
                    <a:lstStyle/>
                    <a:p>
                      <a:pPr algn="ctr"/>
                      <a:r>
                        <a:rPr lang="en-GB" sz="1800" b="1" dirty="0"/>
                        <a:t>H1 ’22</a:t>
                      </a:r>
                    </a:p>
                  </a:txBody>
                  <a:tcPr anchor="ctr">
                    <a:solidFill>
                      <a:schemeClr val="accent3">
                        <a:lumMod val="20000"/>
                        <a:lumOff val="80000"/>
                      </a:schemeClr>
                    </a:solidFill>
                  </a:tcPr>
                </a:tc>
                <a:tc>
                  <a:txBody>
                    <a:bodyPr/>
                    <a:lstStyle/>
                    <a:p>
                      <a:pPr algn="ctr"/>
                      <a:r>
                        <a:rPr lang="en-GB" sz="1800" b="1" dirty="0"/>
                        <a:t>Variance</a:t>
                      </a:r>
                    </a:p>
                  </a:txBody>
                  <a:tcPr anchor="ctr">
                    <a:solidFill>
                      <a:schemeClr val="accent3">
                        <a:lumMod val="20000"/>
                        <a:lumOff val="80000"/>
                      </a:schemeClr>
                    </a:solidFill>
                  </a:tcPr>
                </a:tc>
                <a:tc>
                  <a:txBody>
                    <a:bodyPr/>
                    <a:lstStyle/>
                    <a:p>
                      <a:pPr algn="ctr"/>
                      <a:endParaRPr lang="en-GB" sz="1800" b="1" dirty="0"/>
                    </a:p>
                  </a:txBody>
                  <a:tcPr anchor="ctr">
                    <a:solidFill>
                      <a:schemeClr val="accent3">
                        <a:lumMod val="20000"/>
                        <a:lumOff val="80000"/>
                      </a:schemeClr>
                    </a:solidFill>
                  </a:tcPr>
                </a:tc>
                <a:extLst>
                  <a:ext uri="{0D108BD9-81ED-4DB2-BD59-A6C34878D82A}">
                    <a16:rowId xmlns:a16="http://schemas.microsoft.com/office/drawing/2014/main" val="4268680996"/>
                  </a:ext>
                </a:extLst>
              </a:tr>
              <a:tr h="512057">
                <a:tc>
                  <a:txBody>
                    <a:bodyPr/>
                    <a:lstStyle/>
                    <a:p>
                      <a:pPr algn="ctr"/>
                      <a:r>
                        <a:rPr lang="en-GB" sz="1600" dirty="0"/>
                        <a:t>316,0 </a:t>
                      </a:r>
                    </a:p>
                    <a:p>
                      <a:pPr algn="ctr"/>
                      <a:r>
                        <a:rPr lang="en-GB" sz="1600" dirty="0"/>
                        <a:t>(2,4x)</a:t>
                      </a:r>
                    </a:p>
                  </a:txBody>
                  <a:tcPr anchor="ctr">
                    <a:solidFill>
                      <a:schemeClr val="bg1">
                        <a:lumMod val="95000"/>
                      </a:schemeClr>
                    </a:solidFill>
                  </a:tcPr>
                </a:tc>
                <a:tc>
                  <a:txBody>
                    <a:bodyPr/>
                    <a:lstStyle/>
                    <a:p>
                      <a:pPr algn="ctr"/>
                      <a:r>
                        <a:rPr lang="en-GB" sz="1600" dirty="0"/>
                        <a:t>328,4 </a:t>
                      </a:r>
                    </a:p>
                    <a:p>
                      <a:pPr algn="ctr"/>
                      <a:r>
                        <a:rPr lang="en-GB" sz="1600" dirty="0"/>
                        <a:t>(2,7x)</a:t>
                      </a:r>
                    </a:p>
                  </a:txBody>
                  <a:tcPr anchor="ctr">
                    <a:solidFill>
                      <a:schemeClr val="bg1">
                        <a:lumMod val="95000"/>
                      </a:schemeClr>
                    </a:solidFill>
                  </a:tcPr>
                </a:tc>
                <a:tc>
                  <a:txBody>
                    <a:bodyPr/>
                    <a:lstStyle/>
                    <a:p>
                      <a:pPr algn="ctr"/>
                      <a:r>
                        <a:rPr lang="en-GB" sz="1600" dirty="0">
                          <a:solidFill>
                            <a:schemeClr val="accent2"/>
                          </a:solidFill>
                        </a:rPr>
                        <a:t>-3,8%</a:t>
                      </a:r>
                    </a:p>
                  </a:txBody>
                  <a:tcPr anchor="ctr">
                    <a:solidFill>
                      <a:schemeClr val="bg1">
                        <a:lumMod val="95000"/>
                      </a:schemeClr>
                    </a:solidFill>
                  </a:tcPr>
                </a:tc>
                <a:tc>
                  <a:txBody>
                    <a:bodyPr/>
                    <a:lstStyle/>
                    <a:p>
                      <a:pPr algn="ctr"/>
                      <a:endParaRPr lang="en-GB" sz="1600" dirty="0">
                        <a:solidFill>
                          <a:schemeClr val="accent2"/>
                        </a:solidFill>
                      </a:endParaRPr>
                    </a:p>
                  </a:txBody>
                  <a:tcPr anchor="ctr">
                    <a:solidFill>
                      <a:schemeClr val="bg1">
                        <a:lumMod val="95000"/>
                      </a:schemeClr>
                    </a:solidFill>
                  </a:tcPr>
                </a:tc>
                <a:extLst>
                  <a:ext uri="{0D108BD9-81ED-4DB2-BD59-A6C34878D82A}">
                    <a16:rowId xmlns:a16="http://schemas.microsoft.com/office/drawing/2014/main" val="1480834797"/>
                  </a:ext>
                </a:extLst>
              </a:tr>
            </a:tbl>
          </a:graphicData>
        </a:graphic>
      </p:graphicFrame>
      <p:pic>
        <p:nvPicPr>
          <p:cNvPr id="10" name="Picture 9" descr="Vegetable slices in row">
            <a:extLst>
              <a:ext uri="{FF2B5EF4-FFF2-40B4-BE49-F238E27FC236}">
                <a16:creationId xmlns:a16="http://schemas.microsoft.com/office/drawing/2014/main" id="{A642A1F4-7A41-1535-A677-0D2178A0EE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7658"/>
          <a:stretch/>
        </p:blipFill>
        <p:spPr>
          <a:xfrm>
            <a:off x="7608168" y="5241677"/>
            <a:ext cx="3960440" cy="1076322"/>
          </a:xfrm>
          <a:prstGeom prst="rect">
            <a:avLst/>
          </a:prstGeom>
        </p:spPr>
      </p:pic>
      <p:sp>
        <p:nvSpPr>
          <p:cNvPr id="11" name="TextBox 10">
            <a:extLst>
              <a:ext uri="{FF2B5EF4-FFF2-40B4-BE49-F238E27FC236}">
                <a16:creationId xmlns:a16="http://schemas.microsoft.com/office/drawing/2014/main" id="{634F7A2F-4A9D-ACCD-AF4E-4D3D9A5C30E0}"/>
              </a:ext>
            </a:extLst>
          </p:cNvPr>
          <p:cNvSpPr txBox="1"/>
          <p:nvPr/>
        </p:nvSpPr>
        <p:spPr>
          <a:xfrm>
            <a:off x="6600056" y="1092494"/>
            <a:ext cx="5447928" cy="3908762"/>
          </a:xfrm>
          <a:prstGeom prst="rect">
            <a:avLst/>
          </a:prstGeom>
          <a:noFill/>
        </p:spPr>
        <p:txBody>
          <a:bodyPr wrap="square" rtlCol="0">
            <a:spAutoFit/>
          </a:bodyPr>
          <a:lstStyle/>
          <a:p>
            <a:pPr marL="457200" indent="-457200">
              <a:buFont typeface="Courier New" panose="02070309020205020404" pitchFamily="49" charset="0"/>
              <a:buChar char="o"/>
            </a:pPr>
            <a:r>
              <a:rPr lang="en-GB" sz="2000" dirty="0">
                <a:solidFill>
                  <a:schemeClr val="accent3">
                    <a:lumMod val="50000"/>
                  </a:schemeClr>
                </a:solidFill>
              </a:rPr>
              <a:t>Further </a:t>
            </a:r>
            <a:r>
              <a:rPr lang="en-GB" sz="2000" b="1" dirty="0">
                <a:solidFill>
                  <a:schemeClr val="accent1"/>
                </a:solidFill>
              </a:rPr>
              <a:t>market share gain.</a:t>
            </a:r>
          </a:p>
          <a:p>
            <a:pPr marL="457200" indent="-457200">
              <a:buFont typeface="Courier New" panose="02070309020205020404" pitchFamily="49" charset="0"/>
              <a:buChar char="o"/>
            </a:pPr>
            <a:r>
              <a:rPr lang="en-GB" sz="2000" b="1" dirty="0">
                <a:solidFill>
                  <a:schemeClr val="accent1"/>
                </a:solidFill>
              </a:rPr>
              <a:t>Strong results </a:t>
            </a:r>
            <a:r>
              <a:rPr lang="en-GB" dirty="0">
                <a:solidFill>
                  <a:schemeClr val="accent3">
                    <a:lumMod val="50000"/>
                  </a:schemeClr>
                </a:solidFill>
              </a:rPr>
              <a:t>in H1 driven by volume growth and inflation compensating actions in both segments.</a:t>
            </a:r>
          </a:p>
          <a:p>
            <a:pPr marL="457200" indent="-457200">
              <a:buFont typeface="Courier New" panose="02070309020205020404" pitchFamily="49" charset="0"/>
              <a:buChar char="o"/>
            </a:pPr>
            <a:r>
              <a:rPr lang="en-GB" sz="2000" b="1" dirty="0">
                <a:solidFill>
                  <a:schemeClr val="accent1"/>
                </a:solidFill>
              </a:rPr>
              <a:t>Adjusted EBITDA increasing even faster </a:t>
            </a:r>
            <a:r>
              <a:rPr lang="en-GB" dirty="0">
                <a:solidFill>
                  <a:schemeClr val="accent3">
                    <a:lumMod val="50000"/>
                  </a:schemeClr>
                </a:solidFill>
              </a:rPr>
              <a:t>thanks to strong processing in Long Fresh and process efficiencies.</a:t>
            </a:r>
          </a:p>
          <a:p>
            <a:pPr marL="457200" indent="-457200">
              <a:buFont typeface="Courier New" panose="02070309020205020404" pitchFamily="49" charset="0"/>
              <a:buChar char="o"/>
            </a:pPr>
            <a:r>
              <a:rPr lang="en-GB" sz="2000" b="1" dirty="0">
                <a:solidFill>
                  <a:schemeClr val="accent1"/>
                </a:solidFill>
              </a:rPr>
              <a:t>New ICR</a:t>
            </a:r>
            <a:r>
              <a:rPr lang="en-GB" b="1" dirty="0">
                <a:solidFill>
                  <a:schemeClr val="accent1"/>
                </a:solidFill>
              </a:rPr>
              <a:t>. </a:t>
            </a:r>
            <a:r>
              <a:rPr lang="en-GB" dirty="0">
                <a:solidFill>
                  <a:schemeClr val="accent3"/>
                </a:solidFill>
              </a:rPr>
              <a:t>Already 1 new ICR, before end calendar year 2</a:t>
            </a:r>
            <a:r>
              <a:rPr lang="en-GB" baseline="30000" dirty="0">
                <a:solidFill>
                  <a:schemeClr val="accent3"/>
                </a:solidFill>
              </a:rPr>
              <a:t>nd</a:t>
            </a:r>
            <a:r>
              <a:rPr lang="en-GB" dirty="0">
                <a:solidFill>
                  <a:schemeClr val="accent3"/>
                </a:solidFill>
              </a:rPr>
              <a:t> new ICR. Potential third ICR could follow soon after.</a:t>
            </a:r>
          </a:p>
          <a:p>
            <a:pPr marL="457200" indent="-457200">
              <a:buFont typeface="Courier New" panose="02070309020205020404" pitchFamily="49" charset="0"/>
              <a:buChar char="o"/>
            </a:pPr>
            <a:r>
              <a:rPr lang="en-GB" sz="2000" b="1" dirty="0">
                <a:solidFill>
                  <a:schemeClr val="accent1"/>
                </a:solidFill>
              </a:rPr>
              <a:t>Low debt and leverage ratio </a:t>
            </a:r>
            <a:r>
              <a:rPr lang="en-GB" dirty="0">
                <a:solidFill>
                  <a:schemeClr val="accent3">
                    <a:lumMod val="50000"/>
                  </a:schemeClr>
                </a:solidFill>
              </a:rPr>
              <a:t>continues. € 12,4m debt reduction despite € 44m increase of inventory. </a:t>
            </a:r>
          </a:p>
          <a:p>
            <a:pPr marL="457200" indent="-457200">
              <a:buFont typeface="Courier New" panose="02070309020205020404" pitchFamily="49" charset="0"/>
              <a:buChar char="o"/>
            </a:pPr>
            <a:r>
              <a:rPr lang="en-GB" sz="2000" b="1" dirty="0">
                <a:solidFill>
                  <a:schemeClr val="accent1"/>
                </a:solidFill>
              </a:rPr>
              <a:t>Net result stable </a:t>
            </a:r>
            <a:r>
              <a:rPr lang="en-GB" dirty="0">
                <a:solidFill>
                  <a:schemeClr val="accent3">
                    <a:lumMod val="50000"/>
                  </a:schemeClr>
                </a:solidFill>
              </a:rPr>
              <a:t>at € 7,0m.</a:t>
            </a:r>
          </a:p>
          <a:p>
            <a:pPr marL="457200" indent="-457200">
              <a:buFont typeface="Courier New" panose="02070309020205020404" pitchFamily="49" charset="0"/>
              <a:buChar char="o"/>
            </a:pPr>
            <a:r>
              <a:rPr lang="en-GB" dirty="0">
                <a:solidFill>
                  <a:schemeClr val="accent3"/>
                </a:solidFill>
              </a:rPr>
              <a:t>All</a:t>
            </a:r>
            <a:r>
              <a:rPr lang="en-GB" b="1" dirty="0">
                <a:solidFill>
                  <a:schemeClr val="accent1"/>
                </a:solidFill>
              </a:rPr>
              <a:t> </a:t>
            </a:r>
            <a:r>
              <a:rPr lang="en-GB" sz="2000" b="1" dirty="0">
                <a:solidFill>
                  <a:schemeClr val="accent1"/>
                </a:solidFill>
              </a:rPr>
              <a:t>sustainability targets within reach</a:t>
            </a:r>
            <a:r>
              <a:rPr lang="en-GB" b="1" dirty="0">
                <a:solidFill>
                  <a:schemeClr val="accent1"/>
                </a:solidFill>
              </a:rPr>
              <a:t>.</a:t>
            </a:r>
          </a:p>
        </p:txBody>
      </p:sp>
    </p:spTree>
    <p:extLst>
      <p:ext uri="{BB962C8B-B14F-4D97-AF65-F5344CB8AC3E}">
        <p14:creationId xmlns:p14="http://schemas.microsoft.com/office/powerpoint/2010/main" val="42698282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Woman carrying vegetables">
            <a:extLst>
              <a:ext uri="{FF2B5EF4-FFF2-40B4-BE49-F238E27FC236}">
                <a16:creationId xmlns:a16="http://schemas.microsoft.com/office/drawing/2014/main" id="{98D702BD-ACB5-1C55-1CBD-2988FE729A64}"/>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412" b="10412"/>
          <a:stretch/>
        </p:blipFill>
        <p:spPr>
          <a:xfrm>
            <a:off x="0" y="10"/>
            <a:ext cx="12191980" cy="6857990"/>
          </a:xfrm>
          <a:noFill/>
        </p:spPr>
      </p:pic>
      <p:sp>
        <p:nvSpPr>
          <p:cNvPr id="8" name="Slide Number Placeholder 7" hidden="1">
            <a:extLst>
              <a:ext uri="{FF2B5EF4-FFF2-40B4-BE49-F238E27FC236}">
                <a16:creationId xmlns:a16="http://schemas.microsoft.com/office/drawing/2014/main" id="{9811DBBE-827A-6DA2-67EE-7E5973D8A335}"/>
              </a:ext>
            </a:extLst>
          </p:cNvPr>
          <p:cNvSpPr>
            <a:spLocks noGrp="1"/>
          </p:cNvSpPr>
          <p:nvPr>
            <p:ph type="sldNum" sz="quarter" idx="12"/>
          </p:nvPr>
        </p:nvSpPr>
        <p:spPr/>
        <p:txBody>
          <a:bodyPr/>
          <a:lstStyle/>
          <a:p>
            <a:pPr>
              <a:spcAft>
                <a:spcPts val="600"/>
              </a:spcAft>
            </a:pPr>
            <a:fld id="{B2C1A48D-FC65-4C77-B643-8FC0EBC0D9C2}" type="slidenum">
              <a:rPr lang="en-GB" noProof="0" smtClean="0"/>
              <a:pPr>
                <a:spcAft>
                  <a:spcPts val="600"/>
                </a:spcAft>
              </a:pPr>
              <a:t>7</a:t>
            </a:fld>
            <a:endParaRPr lang="en-GB" noProof="0"/>
          </a:p>
        </p:txBody>
      </p:sp>
      <p:sp>
        <p:nvSpPr>
          <p:cNvPr id="15" name="Teardrop 14">
            <a:extLst>
              <a:ext uri="{FF2B5EF4-FFF2-40B4-BE49-F238E27FC236}">
                <a16:creationId xmlns:a16="http://schemas.microsoft.com/office/drawing/2014/main" id="{F7A25BB7-316F-118D-DC12-3239E119E717}"/>
              </a:ext>
            </a:extLst>
          </p:cNvPr>
          <p:cNvSpPr/>
          <p:nvPr/>
        </p:nvSpPr>
        <p:spPr>
          <a:xfrm>
            <a:off x="407368" y="476672"/>
            <a:ext cx="6336704" cy="5904656"/>
          </a:xfrm>
          <a:prstGeom prst="teardrop">
            <a:avLst/>
          </a:prstGeom>
          <a:solidFill>
            <a:schemeClr val="bg2">
              <a:lumMod val="20000"/>
              <a:lumOff val="80000"/>
              <a:alpha val="42000"/>
            </a:schemeClr>
          </a:solidFill>
          <a:ln w="361950">
            <a:solidFill>
              <a:schemeClr val="bg2">
                <a:lumMod val="40000"/>
                <a:lumOff val="60000"/>
                <a:alpha val="5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ABDC525-FEFD-E74C-CBBF-363A97BBFBC4}"/>
              </a:ext>
            </a:extLst>
          </p:cNvPr>
          <p:cNvSpPr txBox="1"/>
          <p:nvPr/>
        </p:nvSpPr>
        <p:spPr>
          <a:xfrm>
            <a:off x="1343472" y="1628800"/>
            <a:ext cx="4752528" cy="2308324"/>
          </a:xfrm>
          <a:prstGeom prst="rect">
            <a:avLst/>
          </a:prstGeom>
          <a:noFill/>
        </p:spPr>
        <p:txBody>
          <a:bodyPr wrap="square" rtlCol="0">
            <a:spAutoFit/>
          </a:bodyPr>
          <a:lstStyle/>
          <a:p>
            <a:r>
              <a:rPr lang="en-GB" sz="7200" dirty="0">
                <a:solidFill>
                  <a:schemeClr val="accent3">
                    <a:lumMod val="50000"/>
                  </a:schemeClr>
                </a:solidFill>
              </a:rPr>
              <a:t>Operational </a:t>
            </a:r>
          </a:p>
          <a:p>
            <a:r>
              <a:rPr lang="en-GB" sz="7200" dirty="0">
                <a:solidFill>
                  <a:schemeClr val="accent3">
                    <a:lumMod val="50000"/>
                  </a:schemeClr>
                </a:solidFill>
              </a:rPr>
              <a:t>Review</a:t>
            </a:r>
          </a:p>
        </p:txBody>
      </p:sp>
    </p:spTree>
    <p:extLst>
      <p:ext uri="{BB962C8B-B14F-4D97-AF65-F5344CB8AC3E}">
        <p14:creationId xmlns:p14="http://schemas.microsoft.com/office/powerpoint/2010/main" val="164772401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lices of different fruits and vegetables on white surface">
            <a:extLst>
              <a:ext uri="{FF2B5EF4-FFF2-40B4-BE49-F238E27FC236}">
                <a16:creationId xmlns:a16="http://schemas.microsoft.com/office/drawing/2014/main" id="{EF1282B9-AF55-7A8F-9F44-5F0C6FDDBF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8867" y="1412876"/>
            <a:ext cx="3123866" cy="4679949"/>
          </a:xfrm>
          <a:prstGeom prst="rect">
            <a:avLst/>
          </a:prstGeom>
          <a:noFill/>
        </p:spPr>
      </p:pic>
      <p:sp>
        <p:nvSpPr>
          <p:cNvPr id="16" name="Content Placeholder 2">
            <a:extLst>
              <a:ext uri="{FF2B5EF4-FFF2-40B4-BE49-F238E27FC236}">
                <a16:creationId xmlns:a16="http://schemas.microsoft.com/office/drawing/2014/main" id="{7C964D7C-8E20-D756-AE40-DB9CDA09315A}"/>
              </a:ext>
            </a:extLst>
          </p:cNvPr>
          <p:cNvSpPr>
            <a:spLocks noGrp="1"/>
          </p:cNvSpPr>
          <p:nvPr>
            <p:ph sz="half" idx="2"/>
          </p:nvPr>
        </p:nvSpPr>
        <p:spPr>
          <a:xfrm>
            <a:off x="4492800" y="548680"/>
            <a:ext cx="3196800" cy="4679950"/>
          </a:xfrm>
          <a:solidFill>
            <a:schemeClr val="bg2">
              <a:alpha val="39000"/>
            </a:schemeClr>
          </a:solidFill>
        </p:spPr>
        <p:txBody>
          <a:bodyPr>
            <a:normAutofit/>
          </a:bodyPr>
          <a:lstStyle/>
          <a:p>
            <a:pPr marL="180975"/>
            <a:endParaRPr lang="en-US" sz="2800" b="1" dirty="0">
              <a:solidFill>
                <a:schemeClr val="accent3">
                  <a:lumMod val="50000"/>
                </a:schemeClr>
              </a:solidFill>
            </a:endParaRPr>
          </a:p>
          <a:p>
            <a:pPr marL="180975"/>
            <a:r>
              <a:rPr lang="en-US" sz="2800" b="1" dirty="0">
                <a:solidFill>
                  <a:schemeClr val="accent3">
                    <a:lumMod val="50000"/>
                  </a:schemeClr>
                </a:solidFill>
              </a:rPr>
              <a:t>Fresh</a:t>
            </a:r>
          </a:p>
          <a:p>
            <a:pPr marL="523875" indent="-342900">
              <a:buFont typeface="Courier New" panose="02070309020205020404" pitchFamily="49" charset="0"/>
              <a:buChar char="o"/>
            </a:pPr>
            <a:r>
              <a:rPr lang="en-US" dirty="0">
                <a:solidFill>
                  <a:schemeClr val="accent3">
                    <a:lumMod val="50000"/>
                  </a:schemeClr>
                </a:solidFill>
              </a:rPr>
              <a:t>Growth thanks to increase ICR revenues (74% to 78%)</a:t>
            </a:r>
          </a:p>
          <a:p>
            <a:pPr marL="523875" indent="-342900">
              <a:buFont typeface="Courier New" panose="02070309020205020404" pitchFamily="49" charset="0"/>
              <a:buChar char="o"/>
            </a:pPr>
            <a:r>
              <a:rPr lang="en-US" dirty="0">
                <a:solidFill>
                  <a:schemeClr val="accent3">
                    <a:lumMod val="50000"/>
                  </a:schemeClr>
                </a:solidFill>
              </a:rPr>
              <a:t>+2,4% higher volumes</a:t>
            </a:r>
          </a:p>
          <a:p>
            <a:pPr marL="523875" indent="-342900">
              <a:buFont typeface="Courier New" panose="02070309020205020404" pitchFamily="49" charset="0"/>
              <a:buChar char="o"/>
            </a:pPr>
            <a:r>
              <a:rPr lang="en-US" dirty="0">
                <a:solidFill>
                  <a:schemeClr val="accent3">
                    <a:lumMod val="50000"/>
                  </a:schemeClr>
                </a:solidFill>
              </a:rPr>
              <a:t>+7,6% higher prices</a:t>
            </a:r>
          </a:p>
          <a:p>
            <a:pPr marL="523875" indent="-342900">
              <a:buFont typeface="Courier New" panose="02070309020205020404" pitchFamily="49" charset="0"/>
              <a:buChar char="o"/>
            </a:pPr>
            <a:r>
              <a:rPr lang="en-US" dirty="0">
                <a:solidFill>
                  <a:schemeClr val="accent3">
                    <a:lumMod val="50000"/>
                  </a:schemeClr>
                </a:solidFill>
              </a:rPr>
              <a:t>Improved warehouse fill rates and efficiencies Poland</a:t>
            </a:r>
          </a:p>
          <a:p>
            <a:pPr marL="523875" indent="-342900">
              <a:buFont typeface="Courier New" panose="02070309020205020404" pitchFamily="49" charset="0"/>
              <a:buChar char="o"/>
            </a:pPr>
            <a:r>
              <a:rPr lang="en-US" dirty="0">
                <a:solidFill>
                  <a:schemeClr val="accent3">
                    <a:lumMod val="50000"/>
                  </a:schemeClr>
                </a:solidFill>
              </a:rPr>
              <a:t>Higher costs GER and US </a:t>
            </a:r>
          </a:p>
          <a:p>
            <a:pPr marL="523875" indent="-342900">
              <a:buFont typeface="Courier New" panose="02070309020205020404" pitchFamily="49" charset="0"/>
              <a:buChar char="o"/>
            </a:pPr>
            <a:r>
              <a:rPr lang="en-US" dirty="0">
                <a:solidFill>
                  <a:schemeClr val="accent3">
                    <a:lumMod val="50000"/>
                  </a:schemeClr>
                </a:solidFill>
              </a:rPr>
              <a:t>Investments in automation</a:t>
            </a:r>
          </a:p>
          <a:p>
            <a:pPr marL="180975"/>
            <a:endParaRPr lang="en-US" sz="2800" b="1" dirty="0">
              <a:solidFill>
                <a:schemeClr val="accent3">
                  <a:lumMod val="50000"/>
                </a:schemeClr>
              </a:solidFill>
            </a:endParaRPr>
          </a:p>
        </p:txBody>
      </p:sp>
      <p:sp>
        <p:nvSpPr>
          <p:cNvPr id="3" name="Title 2">
            <a:extLst>
              <a:ext uri="{FF2B5EF4-FFF2-40B4-BE49-F238E27FC236}">
                <a16:creationId xmlns:a16="http://schemas.microsoft.com/office/drawing/2014/main" id="{6BC03D46-37CA-8C4A-CD50-65E0B2D907C7}"/>
              </a:ext>
            </a:extLst>
          </p:cNvPr>
          <p:cNvSpPr>
            <a:spLocks noGrp="1"/>
          </p:cNvSpPr>
          <p:nvPr>
            <p:ph type="title"/>
          </p:nvPr>
        </p:nvSpPr>
        <p:spPr>
          <a:xfrm>
            <a:off x="960000" y="540001"/>
            <a:ext cx="10272000" cy="312073"/>
          </a:xfrm>
        </p:spPr>
        <p:txBody>
          <a:bodyPr anchor="t">
            <a:normAutofit/>
          </a:bodyPr>
          <a:lstStyle/>
          <a:p>
            <a:r>
              <a:rPr lang="en-GB" dirty="0"/>
              <a:t>Operational Review</a:t>
            </a:r>
          </a:p>
        </p:txBody>
      </p:sp>
      <p:sp>
        <p:nvSpPr>
          <p:cNvPr id="18" name="Content Placeholder 4">
            <a:extLst>
              <a:ext uri="{FF2B5EF4-FFF2-40B4-BE49-F238E27FC236}">
                <a16:creationId xmlns:a16="http://schemas.microsoft.com/office/drawing/2014/main" id="{A0D87B4A-4A50-A6D3-EB45-68A0E59E7633}"/>
              </a:ext>
            </a:extLst>
          </p:cNvPr>
          <p:cNvSpPr>
            <a:spLocks noGrp="1"/>
          </p:cNvSpPr>
          <p:nvPr>
            <p:ph sz="half" idx="14"/>
          </p:nvPr>
        </p:nvSpPr>
        <p:spPr>
          <a:xfrm>
            <a:off x="7987588" y="564175"/>
            <a:ext cx="3201600" cy="4664455"/>
          </a:xfrm>
          <a:solidFill>
            <a:schemeClr val="accent2">
              <a:alpha val="39000"/>
            </a:schemeClr>
          </a:solidFill>
        </p:spPr>
        <p:txBody>
          <a:bodyPr>
            <a:normAutofit/>
          </a:bodyPr>
          <a:lstStyle/>
          <a:p>
            <a:pPr marL="180975"/>
            <a:endParaRPr lang="en-US" sz="2800" b="1" dirty="0"/>
          </a:p>
          <a:p>
            <a:pPr marL="180975"/>
            <a:r>
              <a:rPr lang="en-US" sz="2800" b="1" dirty="0"/>
              <a:t>Long Fresh</a:t>
            </a:r>
          </a:p>
          <a:p>
            <a:pPr marL="466725" indent="-285750">
              <a:buFont typeface="Courier New" panose="02070309020205020404" pitchFamily="49" charset="0"/>
              <a:buChar char="o"/>
            </a:pPr>
            <a:r>
              <a:rPr lang="en-US" dirty="0"/>
              <a:t>Volumes (-1,7%) from lower stock levels held by customers </a:t>
            </a:r>
          </a:p>
          <a:p>
            <a:pPr marL="466725" indent="-285750">
              <a:buFont typeface="Courier New" panose="02070309020205020404" pitchFamily="49" charset="0"/>
              <a:buChar char="o"/>
            </a:pPr>
            <a:r>
              <a:rPr lang="en-US" dirty="0"/>
              <a:t>Prices (+18,9%) thanks to inflation compensation</a:t>
            </a:r>
          </a:p>
          <a:p>
            <a:pPr marL="466725" indent="-285750">
              <a:buFont typeface="Courier New" panose="02070309020205020404" pitchFamily="49" charset="0"/>
              <a:buChar char="o"/>
            </a:pPr>
            <a:r>
              <a:rPr lang="en-US" dirty="0"/>
              <a:t>Benefitting from full assortment</a:t>
            </a:r>
          </a:p>
          <a:p>
            <a:pPr marL="466725" indent="-285750">
              <a:buFont typeface="Courier New" panose="02070309020205020404" pitchFamily="49" charset="0"/>
              <a:buChar char="o"/>
            </a:pPr>
            <a:r>
              <a:rPr lang="en-US" dirty="0"/>
              <a:t>IGR: Higher crop yields and higher cost absorption</a:t>
            </a:r>
          </a:p>
          <a:p>
            <a:pPr marL="466725" indent="-285750">
              <a:buFont typeface="Courier New" panose="02070309020205020404" pitchFamily="49" charset="0"/>
              <a:buChar char="o"/>
            </a:pPr>
            <a:r>
              <a:rPr lang="en-US" dirty="0"/>
              <a:t>Investments in convenience</a:t>
            </a:r>
          </a:p>
        </p:txBody>
      </p:sp>
      <p:sp>
        <p:nvSpPr>
          <p:cNvPr id="5" name="Slide Number Placeholder 4">
            <a:extLst>
              <a:ext uri="{FF2B5EF4-FFF2-40B4-BE49-F238E27FC236}">
                <a16:creationId xmlns:a16="http://schemas.microsoft.com/office/drawing/2014/main" id="{AAE2E42E-59A2-1BBE-5E06-714C320AFA03}"/>
              </a:ext>
            </a:extLst>
          </p:cNvPr>
          <p:cNvSpPr>
            <a:spLocks noGrp="1"/>
          </p:cNvSpPr>
          <p:nvPr>
            <p:ph type="sldNum" sz="quarter" idx="12"/>
          </p:nvPr>
        </p:nvSpPr>
        <p:spPr>
          <a:xfrm>
            <a:off x="96000" y="6561460"/>
            <a:ext cx="768000" cy="180000"/>
          </a:xfrm>
        </p:spPr>
        <p:txBody>
          <a:bodyPr anchor="t">
            <a:normAutofit/>
          </a:bodyPr>
          <a:lstStyle/>
          <a:p>
            <a:pPr>
              <a:spcAft>
                <a:spcPts val="600"/>
              </a:spcAft>
            </a:pPr>
            <a:fld id="{B2C1A48D-FC65-4C77-B643-8FC0EBC0D9C2}" type="slidenum">
              <a:rPr lang="en-GB" noProof="0" smtClean="0"/>
              <a:pPr>
                <a:spcAft>
                  <a:spcPts val="600"/>
                </a:spcAft>
              </a:pPr>
              <a:t>8</a:t>
            </a:fld>
            <a:endParaRPr lang="en-GB" noProof="0"/>
          </a:p>
        </p:txBody>
      </p:sp>
      <p:cxnSp>
        <p:nvCxnSpPr>
          <p:cNvPr id="15" name="Straight Connector 14">
            <a:extLst>
              <a:ext uri="{FF2B5EF4-FFF2-40B4-BE49-F238E27FC236}">
                <a16:creationId xmlns:a16="http://schemas.microsoft.com/office/drawing/2014/main" id="{4963ACBE-2424-2659-D8D4-B3DB9C976BD3}"/>
              </a:ext>
            </a:extLst>
          </p:cNvPr>
          <p:cNvCxnSpPr/>
          <p:nvPr/>
        </p:nvCxnSpPr>
        <p:spPr>
          <a:xfrm>
            <a:off x="4799856" y="1522785"/>
            <a:ext cx="25202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6FD3AC5-2D63-DD92-6AC0-1820FC5E8EC7}"/>
              </a:ext>
            </a:extLst>
          </p:cNvPr>
          <p:cNvCxnSpPr/>
          <p:nvPr/>
        </p:nvCxnSpPr>
        <p:spPr>
          <a:xfrm>
            <a:off x="8328248" y="1531293"/>
            <a:ext cx="25202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Content Placeholder 4">
            <a:extLst>
              <a:ext uri="{FF2B5EF4-FFF2-40B4-BE49-F238E27FC236}">
                <a16:creationId xmlns:a16="http://schemas.microsoft.com/office/drawing/2014/main" id="{A879A527-E72E-A6EF-4EDB-3AC2269625ED}"/>
              </a:ext>
            </a:extLst>
          </p:cNvPr>
          <p:cNvSpPr txBox="1">
            <a:spLocks/>
          </p:cNvSpPr>
          <p:nvPr/>
        </p:nvSpPr>
        <p:spPr>
          <a:xfrm>
            <a:off x="4492800" y="5297115"/>
            <a:ext cx="6696388" cy="1118121"/>
          </a:xfrm>
          <a:prstGeom prst="rect">
            <a:avLst/>
          </a:prstGeom>
          <a:solidFill>
            <a:schemeClr val="accent3">
              <a:alpha val="39000"/>
            </a:schemeClr>
          </a:solidFill>
        </p:spPr>
        <p:txBody>
          <a:bodyPr vert="horz" lIns="0" tIns="0" rIns="0" bIns="0" rtlCol="0">
            <a:normAutofit lnSpcReduction="10000"/>
          </a:bodyPr>
          <a:lstStyle>
            <a:lvl1pPr marL="180975" indent="0">
              <a:spcBef>
                <a:spcPts val="0"/>
              </a:spcBef>
              <a:spcAft>
                <a:spcPts val="700"/>
              </a:spcAft>
              <a:buFont typeface="Arial" panose="020B0604020202020204" pitchFamily="34" charset="0"/>
              <a:buNone/>
              <a:defRPr sz="2800" b="1">
                <a:solidFill>
                  <a:schemeClr val="accent4"/>
                </a:solidFill>
              </a:defRPr>
            </a:lvl1pPr>
            <a:lvl2pPr marL="180975" indent="-180975">
              <a:spcBef>
                <a:spcPts val="0"/>
              </a:spcBef>
              <a:spcAft>
                <a:spcPts val="700"/>
              </a:spcAft>
              <a:buClr>
                <a:schemeClr val="accent2"/>
              </a:buClr>
              <a:buFont typeface="Calibri" panose="020F0502020204030204" pitchFamily="34" charset="0"/>
              <a:buChar char="●"/>
              <a:defRPr>
                <a:solidFill>
                  <a:schemeClr val="accent4"/>
                </a:solidFill>
              </a:defRPr>
            </a:lvl2pPr>
            <a:lvl3pPr marL="361950" indent="-180975">
              <a:spcBef>
                <a:spcPts val="0"/>
              </a:spcBef>
              <a:spcAft>
                <a:spcPts val="700"/>
              </a:spcAft>
              <a:buClr>
                <a:schemeClr val="accent2"/>
              </a:buClr>
              <a:buFont typeface="Courier New" panose="02070309020205020404" pitchFamily="49" charset="0"/>
              <a:buChar char="o"/>
              <a:defRPr>
                <a:solidFill>
                  <a:schemeClr val="accent4"/>
                </a:solidFill>
              </a:defRPr>
            </a:lvl3pPr>
            <a:lvl4pPr marL="542925" indent="-180975">
              <a:spcBef>
                <a:spcPts val="0"/>
              </a:spcBef>
              <a:spcAft>
                <a:spcPts val="700"/>
              </a:spcAft>
              <a:buClr>
                <a:schemeClr val="accent2"/>
              </a:buClr>
              <a:buFont typeface="Arial" panose="020B0604020202020204" pitchFamily="34" charset="0"/>
              <a:buChar char="•"/>
              <a:defRPr>
                <a:solidFill>
                  <a:schemeClr val="accent4"/>
                </a:solidFill>
              </a:defRPr>
            </a:lvl4pPr>
            <a:lvl5pPr marL="714375" indent="-171450">
              <a:spcBef>
                <a:spcPts val="0"/>
              </a:spcBef>
              <a:spcAft>
                <a:spcPts val="700"/>
              </a:spcAft>
              <a:buClr>
                <a:schemeClr val="accent2"/>
              </a:buClr>
              <a:buFont typeface="Calibri" panose="020F0502020204030204" pitchFamily="34" charset="0"/>
              <a:buChar char="◦"/>
              <a:defRPr>
                <a:solidFill>
                  <a:schemeClr val="accent4"/>
                </a:solidFill>
              </a:defRPr>
            </a:lvl5pPr>
            <a:lvl6pPr marL="2514600" indent="-228600">
              <a:spcBef>
                <a:spcPct val="20000"/>
              </a:spcBef>
              <a:buFont typeface="Arial" panose="020B0604020202020204" pitchFamily="34" charset="0"/>
              <a:buChar char="•"/>
            </a:lvl6pPr>
            <a:lvl7pPr marL="2971800" indent="-228600">
              <a:spcBef>
                <a:spcPct val="20000"/>
              </a:spcBef>
              <a:buFont typeface="Arial" panose="020B0604020202020204" pitchFamily="34" charset="0"/>
              <a:buChar char="•"/>
            </a:lvl7pPr>
            <a:lvl8pPr marL="3429000" indent="-228600">
              <a:spcBef>
                <a:spcPct val="20000"/>
              </a:spcBef>
              <a:buFont typeface="Arial" panose="020B0604020202020204" pitchFamily="34" charset="0"/>
              <a:buChar char="•"/>
            </a:lvl8pPr>
            <a:lvl9pPr marL="3886200" indent="-228600">
              <a:spcBef>
                <a:spcPct val="20000"/>
              </a:spcBef>
              <a:buFont typeface="Arial" panose="020B0604020202020204" pitchFamily="34" charset="0"/>
              <a:buChar char="•"/>
            </a:lvl9pPr>
          </a:lstStyle>
          <a:p>
            <a:r>
              <a:rPr lang="en-US" dirty="0"/>
              <a:t>Sustainability</a:t>
            </a:r>
          </a:p>
          <a:p>
            <a:pPr marL="523875" indent="-342900">
              <a:buFont typeface="Courier New" panose="02070309020205020404" pitchFamily="49" charset="0"/>
              <a:buChar char="o"/>
            </a:pPr>
            <a:r>
              <a:rPr lang="en-US" sz="1800" b="0" dirty="0">
                <a:solidFill>
                  <a:schemeClr val="accent3">
                    <a:lumMod val="50000"/>
                  </a:schemeClr>
                </a:solidFill>
              </a:rPr>
              <a:t>All sustainability targets in reach</a:t>
            </a:r>
          </a:p>
          <a:p>
            <a:pPr marL="523875" indent="-342900">
              <a:buFont typeface="Courier New" panose="02070309020205020404" pitchFamily="49" charset="0"/>
              <a:buChar char="o"/>
            </a:pPr>
            <a:r>
              <a:rPr lang="en-US" sz="1800" b="0" dirty="0">
                <a:solidFill>
                  <a:schemeClr val="accent3">
                    <a:lumMod val="50000"/>
                  </a:schemeClr>
                </a:solidFill>
              </a:rPr>
              <a:t>Strict monitoring on all entities</a:t>
            </a:r>
          </a:p>
        </p:txBody>
      </p:sp>
      <p:cxnSp>
        <p:nvCxnSpPr>
          <p:cNvPr id="20" name="Straight Connector 19">
            <a:extLst>
              <a:ext uri="{FF2B5EF4-FFF2-40B4-BE49-F238E27FC236}">
                <a16:creationId xmlns:a16="http://schemas.microsoft.com/office/drawing/2014/main" id="{684388F9-C285-0C97-FD31-723363071FA7}"/>
              </a:ext>
            </a:extLst>
          </p:cNvPr>
          <p:cNvCxnSpPr>
            <a:cxnSpLocks/>
          </p:cNvCxnSpPr>
          <p:nvPr/>
        </p:nvCxnSpPr>
        <p:spPr>
          <a:xfrm>
            <a:off x="4799856" y="5686648"/>
            <a:ext cx="60486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949549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other and child picking tomatoes">
            <a:extLst>
              <a:ext uri="{FF2B5EF4-FFF2-40B4-BE49-F238E27FC236}">
                <a16:creationId xmlns:a16="http://schemas.microsoft.com/office/drawing/2014/main" id="{F36EBC47-4CBF-4D8C-07C9-41CE664ABE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659" b="4072"/>
          <a:stretch/>
        </p:blipFill>
        <p:spPr>
          <a:xfrm>
            <a:off x="20" y="10"/>
            <a:ext cx="12191980" cy="6857990"/>
          </a:xfrm>
          <a:prstGeom prst="rect">
            <a:avLst/>
          </a:prstGeom>
          <a:noFill/>
          <a:ln>
            <a:noFill/>
          </a:ln>
        </p:spPr>
      </p:pic>
      <p:sp>
        <p:nvSpPr>
          <p:cNvPr id="8" name="Slide Number Placeholder 7" hidden="1">
            <a:extLst>
              <a:ext uri="{FF2B5EF4-FFF2-40B4-BE49-F238E27FC236}">
                <a16:creationId xmlns:a16="http://schemas.microsoft.com/office/drawing/2014/main" id="{9811DBBE-827A-6DA2-67EE-7E5973D8A335}"/>
              </a:ext>
            </a:extLst>
          </p:cNvPr>
          <p:cNvSpPr>
            <a:spLocks noGrp="1"/>
          </p:cNvSpPr>
          <p:nvPr>
            <p:ph type="sldNum" sz="quarter" idx="12"/>
          </p:nvPr>
        </p:nvSpPr>
        <p:spPr/>
        <p:txBody>
          <a:bodyPr/>
          <a:lstStyle/>
          <a:p>
            <a:pPr>
              <a:spcAft>
                <a:spcPts val="600"/>
              </a:spcAft>
            </a:pPr>
            <a:fld id="{B2C1A48D-FC65-4C77-B643-8FC0EBC0D9C2}" type="slidenum">
              <a:rPr lang="en-GB" noProof="0" smtClean="0"/>
              <a:pPr>
                <a:spcAft>
                  <a:spcPts val="600"/>
                </a:spcAft>
              </a:pPr>
              <a:t>9</a:t>
            </a:fld>
            <a:endParaRPr lang="en-GB" noProof="0"/>
          </a:p>
        </p:txBody>
      </p:sp>
      <p:sp>
        <p:nvSpPr>
          <p:cNvPr id="15" name="Teardrop 14">
            <a:extLst>
              <a:ext uri="{FF2B5EF4-FFF2-40B4-BE49-F238E27FC236}">
                <a16:creationId xmlns:a16="http://schemas.microsoft.com/office/drawing/2014/main" id="{F7A25BB7-316F-118D-DC12-3239E119E717}"/>
              </a:ext>
            </a:extLst>
          </p:cNvPr>
          <p:cNvSpPr/>
          <p:nvPr/>
        </p:nvSpPr>
        <p:spPr>
          <a:xfrm>
            <a:off x="407368" y="476672"/>
            <a:ext cx="6336704" cy="5904656"/>
          </a:xfrm>
          <a:prstGeom prst="teardrop">
            <a:avLst/>
          </a:prstGeom>
          <a:solidFill>
            <a:schemeClr val="bg2">
              <a:lumMod val="20000"/>
              <a:lumOff val="80000"/>
              <a:alpha val="62000"/>
            </a:schemeClr>
          </a:solidFill>
          <a:ln w="361950">
            <a:solidFill>
              <a:schemeClr val="bg2">
                <a:lumMod val="40000"/>
                <a:lumOff val="60000"/>
                <a:alpha val="5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ABDC525-FEFD-E74C-CBBF-363A97BBFBC4}"/>
              </a:ext>
            </a:extLst>
          </p:cNvPr>
          <p:cNvSpPr txBox="1"/>
          <p:nvPr/>
        </p:nvSpPr>
        <p:spPr>
          <a:xfrm>
            <a:off x="1415480" y="1844824"/>
            <a:ext cx="4320480" cy="2800767"/>
          </a:xfrm>
          <a:prstGeom prst="rect">
            <a:avLst/>
          </a:prstGeom>
          <a:noFill/>
        </p:spPr>
        <p:txBody>
          <a:bodyPr wrap="square" rtlCol="0">
            <a:spAutoFit/>
          </a:bodyPr>
          <a:lstStyle/>
          <a:p>
            <a:r>
              <a:rPr lang="en-GB" sz="8800" dirty="0">
                <a:solidFill>
                  <a:schemeClr val="accent3">
                    <a:lumMod val="50000"/>
                  </a:schemeClr>
                </a:solidFill>
              </a:rPr>
              <a:t>Financial</a:t>
            </a:r>
          </a:p>
          <a:p>
            <a:r>
              <a:rPr lang="en-GB" sz="8800" dirty="0">
                <a:solidFill>
                  <a:schemeClr val="accent3">
                    <a:lumMod val="50000"/>
                  </a:schemeClr>
                </a:solidFill>
              </a:rPr>
              <a:t>Review</a:t>
            </a:r>
          </a:p>
        </p:txBody>
      </p:sp>
    </p:spTree>
    <p:extLst>
      <p:ext uri="{BB962C8B-B14F-4D97-AF65-F5344CB8AC3E}">
        <p14:creationId xmlns:p14="http://schemas.microsoft.com/office/powerpoint/2010/main" val="517384546"/>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IDSHAPE" val="7c2c8b95-4c34-40bf-b51f-f67c7fb64c3a"/>
</p:tagLst>
</file>

<file path=ppt/tags/tag11.xml><?xml version="1.0" encoding="utf-8"?>
<p:tagLst xmlns:a="http://schemas.openxmlformats.org/drawingml/2006/main" xmlns:r="http://schemas.openxmlformats.org/officeDocument/2006/relationships" xmlns:p="http://schemas.openxmlformats.org/presentationml/2006/main">
  <p:tag name="IDSHAPE" val="610c4e3a-9fdd-4c6a-be3e-ecd5a676e178"/>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IDSHAPE" val="51930464-e2a5-48b5-a019-65fb651d7117"/>
</p:tagLst>
</file>

<file path=ppt/tags/tag7.xml><?xml version="1.0" encoding="utf-8"?>
<p:tagLst xmlns:a="http://schemas.openxmlformats.org/drawingml/2006/main" xmlns:r="http://schemas.openxmlformats.org/officeDocument/2006/relationships" xmlns:p="http://schemas.openxmlformats.org/presentationml/2006/main">
  <p:tag name="IDSHAPE" val="2380510e-a47a-4692-9f12-20b2b019d8c1"/>
</p:tagLst>
</file>

<file path=ppt/tags/tag8.xml><?xml version="1.0" encoding="utf-8"?>
<p:tagLst xmlns:a="http://schemas.openxmlformats.org/drawingml/2006/main" xmlns:r="http://schemas.openxmlformats.org/officeDocument/2006/relationships" xmlns:p="http://schemas.openxmlformats.org/presentationml/2006/main">
  <p:tag name="IDSHAPE" val="610c4e3a-9fdd-4c6a-be3e-ecd5a676e178"/>
</p:tagLst>
</file>

<file path=ppt/tags/tag9.xml><?xml version="1.0" encoding="utf-8"?>
<p:tagLst xmlns:a="http://schemas.openxmlformats.org/drawingml/2006/main" xmlns:r="http://schemas.openxmlformats.org/officeDocument/2006/relationships" xmlns:p="http://schemas.openxmlformats.org/presentationml/2006/main">
  <p:tag name="IDSHAPE" val="7c2c8b95-4c34-40bf-b51f-f67c7fb64c3a"/>
</p:tagLst>
</file>

<file path=ppt/theme/theme1.xml><?xml version="1.0" encoding="utf-8"?>
<a:theme xmlns:a="http://schemas.openxmlformats.org/drawingml/2006/main" name="GREENYARD">
  <a:themeElements>
    <a:clrScheme name="Greenyard">
      <a:dk1>
        <a:srgbClr val="000000"/>
      </a:dk1>
      <a:lt1>
        <a:srgbClr val="FFFFFF"/>
      </a:lt1>
      <a:dk2>
        <a:srgbClr val="FFFFFF"/>
      </a:dk2>
      <a:lt2>
        <a:srgbClr val="88BB33"/>
      </a:lt2>
      <a:accent1>
        <a:srgbClr val="88BB33"/>
      </a:accent1>
      <a:accent2>
        <a:srgbClr val="449944"/>
      </a:accent2>
      <a:accent3>
        <a:srgbClr val="336633"/>
      </a:accent3>
      <a:accent4>
        <a:srgbClr val="443322"/>
      </a:accent4>
      <a:accent5>
        <a:srgbClr val="22AACC"/>
      </a:accent5>
      <a:accent6>
        <a:srgbClr val="B8B5AB"/>
      </a:accent6>
      <a:hlink>
        <a:srgbClr val="000000"/>
      </a:hlink>
      <a:folHlink>
        <a:srgbClr val="0000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REENYARD_CO_presentation_16x9" id="{889E467D-6CCC-4009-A556-FA8594CC666C}" vid="{46BFF954-DD4E-497A-BD2E-6E9770598628}"/>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152E51B1EA7040B74599073DAC5A3D" ma:contentTypeVersion="12" ma:contentTypeDescription="Create a new document." ma:contentTypeScope="" ma:versionID="f993b67372584715a90ccf1b56e82182">
  <xsd:schema xmlns:xsd="http://www.w3.org/2001/XMLSchema" xmlns:xs="http://www.w3.org/2001/XMLSchema" xmlns:p="http://schemas.microsoft.com/office/2006/metadata/properties" xmlns:ns3="6dd3a2a0-517a-482c-953d-e1e9e0061363" xmlns:ns4="795b07a3-6223-41d6-bbe2-c2769ac7eee4" targetNamespace="http://schemas.microsoft.com/office/2006/metadata/properties" ma:root="true" ma:fieldsID="93d238225d3aa619dc369675f468ae60" ns3:_="" ns4:_="">
    <xsd:import namespace="6dd3a2a0-517a-482c-953d-e1e9e0061363"/>
    <xsd:import namespace="795b07a3-6223-41d6-bbe2-c2769ac7eee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d3a2a0-517a-482c-953d-e1e9e00613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5b07a3-6223-41d6-bbe2-c2769ac7eee4"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787338-E845-4D5D-8E21-049BBE093D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d3a2a0-517a-482c-953d-e1e9e0061363"/>
    <ds:schemaRef ds:uri="795b07a3-6223-41d6-bbe2-c2769ac7ee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F8DC4B-8D38-4855-89DE-38BBAC171A4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749EBBC-2A9C-46B1-83D8-7292BBDD10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31454</TotalTime>
  <Words>3931</Words>
  <Application>Microsoft Office PowerPoint</Application>
  <PresentationFormat>Widescreen</PresentationFormat>
  <Paragraphs>383</Paragraphs>
  <Slides>18</Slides>
  <Notes>15</Notes>
  <HiddenSlides>0</HiddenSlides>
  <MMClips>1</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Arial</vt:lpstr>
      <vt:lpstr>Calibri</vt:lpstr>
      <vt:lpstr>Courier New</vt:lpstr>
      <vt:lpstr>Foco</vt:lpstr>
      <vt:lpstr>GREENYARD</vt:lpstr>
      <vt:lpstr>think-cell Slide</vt:lpstr>
      <vt:lpstr>PowerPoint Presentation</vt:lpstr>
      <vt:lpstr>Safe Harbour &amp; disclaimer</vt:lpstr>
      <vt:lpstr>Agenda</vt:lpstr>
      <vt:lpstr>Our Senior Management Team and Today’s Speakers</vt:lpstr>
      <vt:lpstr>PowerPoint Presentation</vt:lpstr>
      <vt:lpstr>Half Year 2023/2024 Highlights</vt:lpstr>
      <vt:lpstr>PowerPoint Presentation</vt:lpstr>
      <vt:lpstr>Operational Review</vt:lpstr>
      <vt:lpstr>PowerPoint Presentation</vt:lpstr>
      <vt:lpstr>Key Financials Group | 12,3% higher EBITDA thanks to Price and Volume increase and strong processing in Long Fresh, combined with a further reduction of leverage and NFD</vt:lpstr>
      <vt:lpstr>Key Financials Segments | Adj EBITDA growth in Fresh thanks to Bakker and Long Fresh thanks to strong crop yields and inflation management</vt:lpstr>
      <vt:lpstr>Net result evolution | Net Result of € 7,0m driven by a higher EBITDA and lower non-recurring costs and taxes, offset by higher depreciations  and interests on the non-hedged positions of factoring programs and credit lines</vt:lpstr>
      <vt:lpstr>Net financial debt LTM – NFD excluding lease liabilities improves by € 12,3m thanks to increased operational result, partially offset by an inventory increase of € 44,0m, mainly due to inflation  </vt:lpstr>
      <vt:lpstr>Leverage evolution (Pre-IFRS 16)* | Leverage decreased from 2,69x to 2,39x compared to the same period last year</vt:lpstr>
      <vt:lpstr>Capital Allocation and Leverage</vt:lpstr>
      <vt:lpstr>PowerPoint Presentation</vt:lpstr>
      <vt:lpstr>Outlook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Return to financial health through successful transformation</dc:title>
  <dc:creator>Dennis Duinslaeger</dc:creator>
  <cp:lastModifiedBy>Dennis Duinslaeger</cp:lastModifiedBy>
  <cp:revision>384</cp:revision>
  <dcterms:created xsi:type="dcterms:W3CDTF">2020-06-12T15:29:04Z</dcterms:created>
  <dcterms:modified xsi:type="dcterms:W3CDTF">2023-11-14T13:55:26Z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0x01010045152E51B1EA7040B74599073DAC5A3D</vt:lpwstr>
  </property>
</Properties>
</file>